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3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4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5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6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Patient-years</c:v>
                </c:pt>
              </c:strCache>
            </c:strRef>
          </c:tx>
          <c:spPr>
            <a:solidFill>
              <a:srgbClr val="1A6B5E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1" i="0" strike="noStrike" sz="1200" u="none">
                    <a:solidFill>
                      <a:srgbClr val="1A6B5E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2022</c:v>
                  </c:pt>
                  <c:pt idx="1">
                    <c:v>2023</c:v>
                  </c:pt>
                  <c:pt idx="2">
                    <c:v>2024</c:v>
                  </c:pt>
                  <c:pt idx="3">
                    <c:v>2025</c:v>
                  </c:pt>
                  <c:pt idx="4">
                    <c:v>2026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</c:v>
                </c:pt>
                <c:pt idx="1">
                  <c:v>29</c:v>
                </c:pt>
                <c:pt idx="2">
                  <c:v>55</c:v>
                </c:pt>
                <c:pt idx="3">
                  <c:v>70</c:v>
                </c:pt>
                <c:pt idx="4">
                  <c:v>13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1" i="0" strike="noStrike" sz="1200" u="none">
                  <a:solidFill>
                    <a:srgbClr val="1A6B5E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E726E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rgbClr val="B5862B"/>
            </a:solidFill>
            <a:ln w="38100" cap="flat">
              <a:solidFill>
                <a:srgbClr val="B5862B"/>
              </a:solidFill>
              <a:prstDash val="solid"/>
              <a:round/>
            </a:ln>
            <a:effectLst/>
          </c:spPr>
          <c:invertIfNegative val="0"/>
          <c:dLbls>
            <c:numFmt formatCode="0.00" sourceLinked="0"/>
            <c:txPr>
              <a:bodyPr/>
              <a:lstStyle/>
              <a:p>
                <a:pPr>
                  <a:defRPr b="1" i="0" strike="noStrike" sz="1200" u="none">
                    <a:solidFill>
                      <a:srgbClr val="B5862B"/>
                    </a:solidFill>
                    <a:latin typeface="Arial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7"/>
            <c:spPr>
              <a:solidFill>
                <a:srgbClr val="B5862B"/>
              </a:solidFill>
              <a:ln w="9525" cap="flat">
                <a:solidFill>
                  <a:srgbClr val="B5862B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Sheet1!$A$2:$A$6</c:f>
              <c:multiLvlStrCache>
                <c:ptCount val="5"/>
                <c:lvl>
                  <c:pt idx="0">
                    <c:v>2022</c:v>
                  </c:pt>
                  <c:pt idx="1">
                    <c:v>2023</c:v>
                  </c:pt>
                  <c:pt idx="2">
                    <c:v>2024</c:v>
                  </c:pt>
                  <c:pt idx="3">
                    <c:v>2025</c:v>
                  </c:pt>
                  <c:pt idx="4">
                    <c:v>2026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0.19</c:v>
                </c:pt>
                <c:pt idx="1">
                  <c:v>1.05</c:v>
                </c:pt>
                <c:pt idx="2">
                  <c:v>1.54</c:v>
                </c:pt>
                <c:pt idx="3">
                  <c:v>1.92</c:v>
                </c:pt>
                <c:pt idx="4">
                  <c:v>0.21</c:v>
                </c:pt>
              </c:numCache>
            </c:numRef>
          </c:val>
          <c:smooth val="1"/>
        </c:ser>
        <c:dLbls>
          <c:numFmt formatCode="0.00" sourceLinked="0"/>
          <c:txPr>
            <a:bodyPr/>
            <a:lstStyle/>
            <a:p>
              <a:pPr>
                <a:defRPr b="1" i="0" strike="noStrike" sz="1200" u="none">
                  <a:solidFill>
                    <a:srgbClr val="B5862B"/>
                  </a:solidFill>
                  <a:latin typeface="Arial"/>
                </a:defRPr>
              </a:pPr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E726E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2.2"/>
          <c:min val="0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&lt; 10,000 CHF</c:v>
                </c:pt>
              </c:strCache>
            </c:strRef>
          </c:tx>
          <c:spPr>
            <a:solidFill>
              <a:srgbClr val="B5862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15302C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2022</c:v>
                  </c:pt>
                  <c:pt idx="1">
                    <c:v>2023</c:v>
                  </c:pt>
                  <c:pt idx="2">
                    <c:v>2024</c:v>
                  </c:pt>
                  <c:pt idx="3">
                    <c:v>2025</c:v>
                  </c:pt>
                  <c:pt idx="4">
                    <c:v>2026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</c:v>
                </c:pt>
                <c:pt idx="1">
                  <c:v>10</c:v>
                </c:pt>
                <c:pt idx="2">
                  <c:v>29</c:v>
                </c:pt>
                <c:pt idx="3">
                  <c:v>31</c:v>
                </c:pt>
                <c:pt idx="4">
                  <c:v>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≥ 10,000 CHF</c:v>
                </c:pt>
              </c:strCache>
            </c:strRef>
          </c:tx>
          <c:spPr>
            <a:solidFill>
              <a:srgbClr val="1A6B5E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15302C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2022</c:v>
                  </c:pt>
                  <c:pt idx="1">
                    <c:v>2023</c:v>
                  </c:pt>
                  <c:pt idx="2">
                    <c:v>2024</c:v>
                  </c:pt>
                  <c:pt idx="3">
                    <c:v>2025</c:v>
                  </c:pt>
                  <c:pt idx="4">
                    <c:v>2026</c:v>
                  </c:pt>
                </c:lvl>
              </c:multiLvlStrCache>
            </c:multiLvl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3</c:v>
                </c:pt>
                <c:pt idx="1">
                  <c:v>19</c:v>
                </c:pt>
                <c:pt idx="2">
                  <c:v>26</c:v>
                </c:pt>
                <c:pt idx="3">
                  <c:v>39</c:v>
                </c:pt>
                <c:pt idx="4">
                  <c:v>7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15302C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E726E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>
              <a:solidFill>
                <a:srgbClr val="5E726E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Split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B5862B"/>
              </a:solidFill>
              <a:effectLst/>
            </c:spPr>
          </c:dPt>
          <c:dPt>
            <c:idx val="1"/>
            <c:bubble3D val="0"/>
            <c:spPr>
              <a:solidFill>
                <a:srgbClr val="1A6B5E"/>
              </a:solidFill>
              <a:effectLst/>
            </c:spPr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600" b="1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600" b="1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%" sourceLinked="0"/>
            <c:txPr>
              <a:bodyPr/>
              <a:lstStyle/>
              <a:p>
                <a:pPr>
                  <a:defRPr sz="1800" b="1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&lt; 10,000 CHF</c:v>
                </c:pt>
                <c:pt idx="1">
                  <c:v>≥ 10,000 CHF</c:v>
                </c:pt>
              </c:strCache>
            </c:strRef>
          </c:cat>
          <c:val>
            <c:numRef>
              <c:f>Sheet1!$B$2:$B$3</c:f>
              <c:numCache>
                <c:ptCount val="2"/>
                <c:pt idx="0">
                  <c:v>79</c:v>
                </c:pt>
                <c:pt idx="1">
                  <c:v>94</c:v>
                </c:pt>
              </c:numCache>
            </c:numRef>
          </c:val>
        </c:ser>
        <c:firstSliceAng val="0"/>
        <c:holeSize val="60"/>
      </c:doughnut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200">
              <a:solidFill>
                <a:srgbClr val="5E726E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Patients</c:v>
                </c:pt>
              </c:strCache>
            </c:strRef>
          </c:tx>
          <c:spPr>
            <a:solidFill>
              <a:srgbClr val="1A6B5E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1" i="0" strike="noStrike" sz="1100" u="none">
                    <a:solidFill>
                      <a:srgbClr val="15302C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0–17</c:v>
                  </c:pt>
                  <c:pt idx="1">
                    <c:v>18–29</c:v>
                  </c:pt>
                  <c:pt idx="2">
                    <c:v>30–44</c:v>
                  </c:pt>
                  <c:pt idx="3">
                    <c:v>45–59</c:v>
                  </c:pt>
                  <c:pt idx="4">
                    <c:v>60–74</c:v>
                  </c:pt>
                  <c:pt idx="5">
                    <c:v>75+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7</c:v>
                </c:pt>
                <c:pt idx="1">
                  <c:v>3</c:v>
                </c:pt>
                <c:pt idx="2">
                  <c:v>15</c:v>
                </c:pt>
                <c:pt idx="3">
                  <c:v>58</c:v>
                </c:pt>
                <c:pt idx="4">
                  <c:v>19</c:v>
                </c:pt>
                <c:pt idx="5">
                  <c:v>7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1" i="0" strike="noStrike" sz="1100" u="none">
                  <a:solidFill>
                    <a:srgbClr val="15302C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E726E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Sex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B5654B"/>
              </a:solidFill>
              <a:effectLst/>
            </c:spPr>
          </c:dPt>
          <c:dPt>
            <c:idx val="1"/>
            <c:bubble3D val="0"/>
            <c:spPr>
              <a:solidFill>
                <a:srgbClr val="3F6F8F"/>
              </a:solidFill>
              <a:effectLst/>
            </c:spPr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600" b="1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600" b="1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%" sourceLinked="0"/>
            <c:txPr>
              <a:bodyPr/>
              <a:lstStyle/>
              <a:p>
                <a:pPr>
                  <a:defRPr sz="1800" b="1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Sheet1!$B$2:$B$3</c:f>
              <c:numCache>
                <c:ptCount val="2"/>
                <c:pt idx="0">
                  <c:v>77</c:v>
                </c:pt>
                <c:pt idx="1">
                  <c:v>69</c:v>
                </c:pt>
              </c:numCache>
            </c:numRef>
          </c:val>
        </c:ser>
        <c:firstSliceAng val="0"/>
        <c:holeSize val="60"/>
      </c:doughnut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200">
              <a:solidFill>
                <a:srgbClr val="5E726E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1.xml"/><Relationship Id="rId3" Type="http://schemas.openxmlformats.org/officeDocument/2006/relationships/chart" Target="/ppt/charts/chart2.xml"/><Relationship Id="rId1" Type="http://schemas.openxmlformats.org/officeDocument/2006/relationships/image" Target="../media/image-3-1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3.xml"/><Relationship Id="rId1" Type="http://schemas.openxmlformats.org/officeDocument/2006/relationships/image" Target="../media/image-4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4.xml"/><Relationship Id="rId1" Type="http://schemas.openxmlformats.org/officeDocument/2006/relationships/image" Target="../media/image-5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5.xml"/><Relationship Id="rId1" Type="http://schemas.openxmlformats.org/officeDocument/2006/relationships/image" Target="../media/image-6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6.xml"/><Relationship Id="rId1" Type="http://schemas.openxmlformats.org/officeDocument/2006/relationships/image" Target="../media/image-7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30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766560" y="-1737360"/>
            <a:ext cx="4754880" cy="4754880"/>
          </a:xfrm>
          <a:prstGeom prst="ellipse">
            <a:avLst/>
          </a:prstGeom>
          <a:solidFill>
            <a:srgbClr val="1E433C"/>
          </a:solidFill>
          <a:ln/>
        </p:spPr>
      </p:sp>
      <p:sp>
        <p:nvSpPr>
          <p:cNvPr id="3" name="Shape 1"/>
          <p:cNvSpPr/>
          <p:nvPr/>
        </p:nvSpPr>
        <p:spPr>
          <a:xfrm>
            <a:off x="7955280" y="3108960"/>
            <a:ext cx="3108960" cy="3108960"/>
          </a:xfrm>
          <a:prstGeom prst="ellipse">
            <a:avLst/>
          </a:prstGeom>
          <a:solidFill>
            <a:srgbClr val="1E433C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960120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KUMI ORI AG</a:t>
            </a:r>
            <a:pPr indent="0" marL="0">
              <a:buNone/>
            </a:pPr>
            <a:r>
              <a:rPr lang="en-US" sz="1200" spc="200" kern="0" dirty="0">
                <a:solidFill>
                  <a:srgbClr val="CFE3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·   INTERNAL REPORT   ·   CONFIDENTIAL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03504" y="1417320"/>
            <a:ext cx="79552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Patient &amp; Billing</a:t>
            </a:r>
            <a:endParaRPr lang="en-US" sz="50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Statistics</a:t>
            </a:r>
            <a:endParaRPr lang="en-US" sz="5000" dirty="0"/>
          </a:p>
        </p:txBody>
      </p:sp>
      <p:sp>
        <p:nvSpPr>
          <p:cNvPr id="6" name="Text 4"/>
          <p:cNvSpPr/>
          <p:nvPr/>
        </p:nvSpPr>
        <p:spPr>
          <a:xfrm>
            <a:off x="640080" y="3063240"/>
            <a:ext cx="6949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FE3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aggregate overview of billing activity and patient demographics, 2022–2026.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40080" y="3977640"/>
            <a:ext cx="19202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100" kern="0" dirty="0">
                <a:solidFill>
                  <a:srgbClr val="8FC4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PERIOD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640080" y="420624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 2022 – Jun 2026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2615184" y="3977640"/>
            <a:ext cx="19202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100" kern="0" dirty="0">
                <a:solidFill>
                  <a:srgbClr val="8FC4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REGISTRY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2615184" y="420624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157 patient records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4590288" y="3977640"/>
            <a:ext cx="19202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100" kern="0" dirty="0">
                <a:solidFill>
                  <a:srgbClr val="8FC4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GENERATED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4590288" y="420624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 June 2026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565392" y="3977640"/>
            <a:ext cx="19202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100" kern="0" dirty="0">
                <a:solidFill>
                  <a:srgbClr val="8FC4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CURRENCY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6565392" y="420624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CHF</a:t>
            </a:r>
            <a:endParaRPr lang="en-US" sz="12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11480"/>
            <a:ext cx="566928" cy="566928"/>
          </a:xfrm>
          <a:prstGeom prst="ellipse">
            <a:avLst/>
          </a:prstGeom>
          <a:solidFill>
            <a:srgbClr val="1A6B5E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548640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07008" y="36576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B5862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AT A GLANCE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188720" y="566928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530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period in four numbers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502920" y="1417320"/>
            <a:ext cx="3931920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E3E6E0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10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758952" y="1709928"/>
            <a:ext cx="822960" cy="822960"/>
          </a:xfrm>
          <a:prstGeom prst="ellipse">
            <a:avLst/>
          </a:prstGeom>
          <a:solidFill>
            <a:srgbClr val="E6F0ED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120" y="1911096"/>
            <a:ext cx="420624" cy="42062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783080" y="1581912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1A6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4.91</a:t>
            </a:r>
            <a:pPr indent="0" marL="0">
              <a:buNone/>
            </a:pPr>
            <a:r>
              <a:rPr lang="en-US" sz="1800" b="1" dirty="0">
                <a:solidFill>
                  <a:srgbClr val="5E72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M</a:t>
            </a:r>
            <a:endParaRPr lang="en-US" sz="4200" dirty="0"/>
          </a:p>
        </p:txBody>
      </p:sp>
      <p:sp>
        <p:nvSpPr>
          <p:cNvPr id="10" name="Text 6"/>
          <p:cNvSpPr/>
          <p:nvPr/>
        </p:nvSpPr>
        <p:spPr>
          <a:xfrm>
            <a:off x="1801368" y="2258568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E72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billed across the period (CHF)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4800600" y="1417320"/>
            <a:ext cx="3931920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E3E6E0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5056632" y="1709928"/>
            <a:ext cx="822960" cy="822960"/>
          </a:xfrm>
          <a:prstGeom prst="ellipse">
            <a:avLst/>
          </a:prstGeom>
          <a:solidFill>
            <a:srgbClr val="E6F0ED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1911096"/>
            <a:ext cx="420624" cy="42062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080760" y="1581912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1A6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173</a:t>
            </a:r>
            <a:pPr indent="0" marL="0">
              <a:buNone/>
            </a:pPr>
            <a:endParaRPr lang="en-US" sz="4200" dirty="0"/>
          </a:p>
        </p:txBody>
      </p:sp>
      <p:sp>
        <p:nvSpPr>
          <p:cNvPr id="15" name="Text 10"/>
          <p:cNvSpPr/>
          <p:nvPr/>
        </p:nvSpPr>
        <p:spPr>
          <a:xfrm>
            <a:off x="6099048" y="2258568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E72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Patient-years of billing activity</a:t>
            </a:r>
            <a:endParaRPr lang="en-US" sz="1200" dirty="0"/>
          </a:p>
        </p:txBody>
      </p:sp>
      <p:sp>
        <p:nvSpPr>
          <p:cNvPr id="16" name="Shape 11"/>
          <p:cNvSpPr/>
          <p:nvPr/>
        </p:nvSpPr>
        <p:spPr>
          <a:xfrm>
            <a:off x="502920" y="3154680"/>
            <a:ext cx="3931920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E3E6E0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10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758952" y="3447288"/>
            <a:ext cx="822960" cy="822960"/>
          </a:xfrm>
          <a:prstGeom prst="ellipse">
            <a:avLst/>
          </a:prstGeom>
          <a:solidFill>
            <a:srgbClr val="E6F0ED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20" y="3648456"/>
            <a:ext cx="420624" cy="420624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783080" y="3319272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1A6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132</a:t>
            </a:r>
            <a:pPr indent="0" marL="0">
              <a:buNone/>
            </a:pPr>
            <a:endParaRPr lang="en-US" sz="4200" dirty="0"/>
          </a:p>
        </p:txBody>
      </p:sp>
      <p:sp>
        <p:nvSpPr>
          <p:cNvPr id="20" name="Text 14"/>
          <p:cNvSpPr/>
          <p:nvPr/>
        </p:nvSpPr>
        <p:spPr>
          <a:xfrm>
            <a:off x="1801368" y="3995928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E72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Distinct patients invoiced</a:t>
            </a:r>
            <a:endParaRPr lang="en-US" sz="1200" dirty="0"/>
          </a:p>
        </p:txBody>
      </p:sp>
      <p:sp>
        <p:nvSpPr>
          <p:cNvPr id="21" name="Shape 15"/>
          <p:cNvSpPr/>
          <p:nvPr/>
        </p:nvSpPr>
        <p:spPr>
          <a:xfrm>
            <a:off x="4800600" y="3154680"/>
            <a:ext cx="3931920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E3E6E0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10000"/>
              </a:srgbClr>
            </a:outerShdw>
          </a:effectLst>
        </p:spPr>
      </p:sp>
      <p:sp>
        <p:nvSpPr>
          <p:cNvPr id="22" name="Shape 16"/>
          <p:cNvSpPr/>
          <p:nvPr/>
        </p:nvSpPr>
        <p:spPr>
          <a:xfrm>
            <a:off x="5056632" y="3447288"/>
            <a:ext cx="822960" cy="822960"/>
          </a:xfrm>
          <a:prstGeom prst="ellipse">
            <a:avLst/>
          </a:prstGeom>
          <a:solidFill>
            <a:srgbClr val="E6F0ED"/>
          </a:solidFill>
          <a:ln/>
        </p:spPr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7800" y="3648456"/>
            <a:ext cx="420624" cy="420624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6080760" y="3319272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1A6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53</a:t>
            </a:r>
            <a:pPr indent="0" marL="0">
              <a:buNone/>
            </a:pPr>
            <a:r>
              <a:rPr lang="en-US" sz="1800" b="1" dirty="0">
                <a:solidFill>
                  <a:srgbClr val="5E72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yrs</a:t>
            </a:r>
            <a:endParaRPr lang="en-US" sz="4200" dirty="0"/>
          </a:p>
        </p:txBody>
      </p:sp>
      <p:sp>
        <p:nvSpPr>
          <p:cNvPr id="25" name="Text 18"/>
          <p:cNvSpPr/>
          <p:nvPr/>
        </p:nvSpPr>
        <p:spPr>
          <a:xfrm>
            <a:off x="6099048" y="3995928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E72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Median patient age</a:t>
            </a:r>
            <a:endParaRPr lang="en-US" sz="1200" dirty="0"/>
          </a:p>
        </p:txBody>
      </p:sp>
      <p:sp>
        <p:nvSpPr>
          <p:cNvPr id="26" name="Text 19"/>
          <p:cNvSpPr/>
          <p:nvPr/>
        </p:nvSpPr>
        <p:spPr>
          <a:xfrm>
            <a:off x="7955280" y="473659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E726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 / 8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11480"/>
            <a:ext cx="566928" cy="566928"/>
          </a:xfrm>
          <a:prstGeom prst="ellipse">
            <a:avLst/>
          </a:prstGeom>
          <a:solidFill>
            <a:srgbClr val="1A6B5E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548640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07008" y="36576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B5862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188720" y="566928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530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Activity and revenue by year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502920" y="141732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A6B5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PATIENT-YEARS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4754880" y="1417320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B5862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TOTAL INVOICED  ·  CHF MILLIONS</a:t>
            </a:r>
            <a:endParaRPr lang="en-US" sz="1100" dirty="0"/>
          </a:p>
        </p:txBody>
      </p:sp>
      <p:graphicFrame>
        <p:nvGraphicFramePr>
          <p:cNvPr id="8" name="Chart 0" descr=""/>
          <p:cNvGraphicFramePr/>
          <p:nvPr/>
        </p:nvGraphicFramePr>
        <p:xfrm>
          <a:off x="411480" y="1783080"/>
          <a:ext cx="4160520" cy="26974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graphicFrame>
        <p:nvGraphicFramePr>
          <p:cNvPr id="9" name="Chart 1" descr=""/>
          <p:cNvGraphicFramePr/>
          <p:nvPr/>
        </p:nvGraphicFramePr>
        <p:xfrm>
          <a:off x="4617720" y="1783080"/>
          <a:ext cx="4114800" cy="26974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10" name="Text 5"/>
          <p:cNvSpPr/>
          <p:nvPr/>
        </p:nvSpPr>
        <p:spPr>
          <a:xfrm>
            <a:off x="502920" y="45720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E72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Volume grew through 2025.  2026 covers January–June only and is shown as a partial period.</a:t>
            </a:r>
            <a:endParaRPr lang="en-US" sz="1150" dirty="0"/>
          </a:p>
        </p:txBody>
      </p:sp>
      <p:sp>
        <p:nvSpPr>
          <p:cNvPr id="11" name="Text 6"/>
          <p:cNvSpPr/>
          <p:nvPr/>
        </p:nvSpPr>
        <p:spPr>
          <a:xfrm>
            <a:off x="7955280" y="473659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E726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 / 8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11480"/>
            <a:ext cx="566928" cy="566928"/>
          </a:xfrm>
          <a:prstGeom prst="ellipse">
            <a:avLst/>
          </a:prstGeom>
          <a:solidFill>
            <a:srgbClr val="1A6B5E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548640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07008" y="36576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B5862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188720" y="566928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530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Distribution by billed amount</a:t>
            </a:r>
            <a:endParaRPr lang="en-US" sz="2700" dirty="0"/>
          </a:p>
        </p:txBody>
      </p:sp>
      <p:graphicFrame>
        <p:nvGraphicFramePr>
          <p:cNvPr id="6" name="Chart 0" descr=""/>
          <p:cNvGraphicFramePr/>
          <p:nvPr/>
        </p:nvGraphicFramePr>
        <p:xfrm>
          <a:off x="502920" y="1463040"/>
          <a:ext cx="612648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Shape 3"/>
          <p:cNvSpPr/>
          <p:nvPr/>
        </p:nvSpPr>
        <p:spPr>
          <a:xfrm>
            <a:off x="6858000" y="1600200"/>
            <a:ext cx="1828800" cy="2834640"/>
          </a:xfrm>
          <a:prstGeom prst="roundRect">
            <a:avLst>
              <a:gd name="adj" fmla="val 5000"/>
            </a:avLst>
          </a:prstGeom>
          <a:solidFill>
            <a:srgbClr val="E6F0ED"/>
          </a:solidFill>
          <a:ln w="12700">
            <a:solidFill>
              <a:srgbClr val="E3E6E0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6858000" y="1965960"/>
            <a:ext cx="1828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1A6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54%</a:t>
            </a:r>
            <a:endParaRPr lang="en-US" sz="4400" dirty="0"/>
          </a:p>
        </p:txBody>
      </p:sp>
      <p:sp>
        <p:nvSpPr>
          <p:cNvPr id="9" name="Text 5"/>
          <p:cNvSpPr/>
          <p:nvPr/>
        </p:nvSpPr>
        <p:spPr>
          <a:xfrm>
            <a:off x="6967728" y="2697480"/>
            <a:ext cx="162763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153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all patient-years are invoiced at CHF 10,000 or more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6967728" y="3886200"/>
            <a:ext cx="16276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E726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94 vs 79 over 2022–2026</a:t>
            </a:r>
            <a:endParaRPr lang="en-US" sz="1000" dirty="0"/>
          </a:p>
        </p:txBody>
      </p:sp>
      <p:sp>
        <p:nvSpPr>
          <p:cNvPr id="11" name="Text 7"/>
          <p:cNvSpPr/>
          <p:nvPr/>
        </p:nvSpPr>
        <p:spPr>
          <a:xfrm>
            <a:off x="7955280" y="473659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E726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 / 8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11480"/>
            <a:ext cx="566928" cy="566928"/>
          </a:xfrm>
          <a:prstGeom prst="ellipse">
            <a:avLst/>
          </a:prstGeom>
          <a:solidFill>
            <a:srgbClr val="1A6B5E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548640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07008" y="36576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B5862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188720" y="566928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530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Overall billing split, 2022–2026</a:t>
            </a:r>
            <a:endParaRPr lang="en-US" sz="2700" dirty="0"/>
          </a:p>
        </p:txBody>
      </p:sp>
      <p:graphicFrame>
        <p:nvGraphicFramePr>
          <p:cNvPr id="6" name="Chart 0" descr=""/>
          <p:cNvGraphicFramePr/>
          <p:nvPr/>
        </p:nvGraphicFramePr>
        <p:xfrm>
          <a:off x="365760" y="1371600"/>
          <a:ext cx="4754880" cy="33832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Shape 3"/>
          <p:cNvSpPr/>
          <p:nvPr/>
        </p:nvSpPr>
        <p:spPr>
          <a:xfrm>
            <a:off x="5486400" y="1764792"/>
            <a:ext cx="274320" cy="274320"/>
          </a:xfrm>
          <a:prstGeom prst="ellipse">
            <a:avLst/>
          </a:prstGeom>
          <a:solidFill>
            <a:srgbClr val="1A6B5E"/>
          </a:solidFill>
          <a:ln/>
        </p:spPr>
      </p:sp>
      <p:sp>
        <p:nvSpPr>
          <p:cNvPr id="8" name="Text 4"/>
          <p:cNvSpPr/>
          <p:nvPr/>
        </p:nvSpPr>
        <p:spPr>
          <a:xfrm>
            <a:off x="5897880" y="169164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3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≥ 10,000 CHF</a:t>
            </a:r>
            <a:endParaRPr lang="en-US" sz="1500" dirty="0"/>
          </a:p>
        </p:txBody>
      </p:sp>
      <p:sp>
        <p:nvSpPr>
          <p:cNvPr id="9" name="Text 5"/>
          <p:cNvSpPr/>
          <p:nvPr/>
        </p:nvSpPr>
        <p:spPr>
          <a:xfrm>
            <a:off x="5897880" y="2075688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6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94  </a:t>
            </a:r>
            <a:pPr indent="0" marL="0">
              <a:buNone/>
            </a:pPr>
            <a:r>
              <a:rPr lang="en-US" sz="1200" dirty="0">
                <a:solidFill>
                  <a:srgbClr val="5E726E"/>
                </a:solidFill>
              </a:rPr>
              <a:t>patient-years</a:t>
            </a:r>
            <a:endParaRPr lang="en-US" sz="3000" dirty="0"/>
          </a:p>
        </p:txBody>
      </p:sp>
      <p:sp>
        <p:nvSpPr>
          <p:cNvPr id="10" name="Shape 6"/>
          <p:cNvSpPr/>
          <p:nvPr/>
        </p:nvSpPr>
        <p:spPr>
          <a:xfrm>
            <a:off x="5486400" y="3090672"/>
            <a:ext cx="274320" cy="274320"/>
          </a:xfrm>
          <a:prstGeom prst="ellipse">
            <a:avLst/>
          </a:prstGeom>
          <a:solidFill>
            <a:srgbClr val="B5862B"/>
          </a:solidFill>
          <a:ln/>
        </p:spPr>
      </p:sp>
      <p:sp>
        <p:nvSpPr>
          <p:cNvPr id="11" name="Text 7"/>
          <p:cNvSpPr/>
          <p:nvPr/>
        </p:nvSpPr>
        <p:spPr>
          <a:xfrm>
            <a:off x="5897880" y="301752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3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 10,000 CHF</a:t>
            </a:r>
            <a:endParaRPr lang="en-US" sz="1500" dirty="0"/>
          </a:p>
        </p:txBody>
      </p:sp>
      <p:sp>
        <p:nvSpPr>
          <p:cNvPr id="12" name="Text 8"/>
          <p:cNvSpPr/>
          <p:nvPr/>
        </p:nvSpPr>
        <p:spPr>
          <a:xfrm>
            <a:off x="5897880" y="3401568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B586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79  </a:t>
            </a:r>
            <a:pPr indent="0" marL="0">
              <a:buNone/>
            </a:pPr>
            <a:r>
              <a:rPr lang="en-US" sz="1200" dirty="0">
                <a:solidFill>
                  <a:srgbClr val="5E726E"/>
                </a:solidFill>
              </a:rPr>
              <a:t>patient-years</a:t>
            </a:r>
            <a:endParaRPr lang="en-US" sz="3000" dirty="0"/>
          </a:p>
        </p:txBody>
      </p:sp>
      <p:sp>
        <p:nvSpPr>
          <p:cNvPr id="13" name="Text 9"/>
          <p:cNvSpPr/>
          <p:nvPr/>
        </p:nvSpPr>
        <p:spPr>
          <a:xfrm>
            <a:off x="7955280" y="473659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E726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5 / 8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11480"/>
            <a:ext cx="566928" cy="566928"/>
          </a:xfrm>
          <a:prstGeom prst="ellipse">
            <a:avLst/>
          </a:prstGeom>
          <a:solidFill>
            <a:srgbClr val="1A6B5E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548640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07008" y="36576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B5862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188720" y="566928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530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Patient demographics — Age</a:t>
            </a:r>
            <a:endParaRPr lang="en-US" sz="2700" dirty="0"/>
          </a:p>
        </p:txBody>
      </p:sp>
      <p:graphicFrame>
        <p:nvGraphicFramePr>
          <p:cNvPr id="6" name="Chart 0" descr=""/>
          <p:cNvGraphicFramePr/>
          <p:nvPr/>
        </p:nvGraphicFramePr>
        <p:xfrm>
          <a:off x="457200" y="1463040"/>
          <a:ext cx="585216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Shape 3"/>
          <p:cNvSpPr/>
          <p:nvPr/>
        </p:nvSpPr>
        <p:spPr>
          <a:xfrm>
            <a:off x="6537960" y="1645920"/>
            <a:ext cx="214884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2700">
            <a:solidFill>
              <a:srgbClr val="E3E6E0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Text 4"/>
          <p:cNvSpPr/>
          <p:nvPr/>
        </p:nvSpPr>
        <p:spPr>
          <a:xfrm>
            <a:off x="6537960" y="1810512"/>
            <a:ext cx="2148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1A6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77%</a:t>
            </a:r>
            <a:endParaRPr lang="en-US" sz="3800" dirty="0"/>
          </a:p>
        </p:txBody>
      </p:sp>
      <p:sp>
        <p:nvSpPr>
          <p:cNvPr id="9" name="Text 5"/>
          <p:cNvSpPr/>
          <p:nvPr/>
        </p:nvSpPr>
        <p:spPr>
          <a:xfrm>
            <a:off x="6629400" y="2487168"/>
            <a:ext cx="1965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E72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45 years or older</a:t>
            </a:r>
            <a:endParaRPr lang="en-US" sz="1150" dirty="0"/>
          </a:p>
        </p:txBody>
      </p:sp>
      <p:sp>
        <p:nvSpPr>
          <p:cNvPr id="10" name="Shape 6"/>
          <p:cNvSpPr/>
          <p:nvPr/>
        </p:nvSpPr>
        <p:spPr>
          <a:xfrm>
            <a:off x="6537960" y="3108960"/>
            <a:ext cx="214884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2700">
            <a:solidFill>
              <a:srgbClr val="E3E6E0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10000"/>
              </a:srgbClr>
            </a:outerShdw>
          </a:effectLst>
        </p:spPr>
      </p:sp>
      <p:sp>
        <p:nvSpPr>
          <p:cNvPr id="11" name="Text 7"/>
          <p:cNvSpPr/>
          <p:nvPr/>
        </p:nvSpPr>
        <p:spPr>
          <a:xfrm>
            <a:off x="6537960" y="3273552"/>
            <a:ext cx="2148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B586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53</a:t>
            </a:r>
            <a:endParaRPr lang="en-US" sz="3800" dirty="0"/>
          </a:p>
        </p:txBody>
      </p:sp>
      <p:sp>
        <p:nvSpPr>
          <p:cNvPr id="12" name="Text 8"/>
          <p:cNvSpPr/>
          <p:nvPr/>
        </p:nvSpPr>
        <p:spPr>
          <a:xfrm>
            <a:off x="6629400" y="3950208"/>
            <a:ext cx="1965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E72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median age (years)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457200" y="4617720"/>
            <a:ext cx="5852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5E72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Based on 109 patients with a recorded date of birth.</a:t>
            </a:r>
            <a:endParaRPr lang="en-US" sz="1050" dirty="0"/>
          </a:p>
        </p:txBody>
      </p:sp>
      <p:sp>
        <p:nvSpPr>
          <p:cNvPr id="14" name="Text 10"/>
          <p:cNvSpPr/>
          <p:nvPr/>
        </p:nvSpPr>
        <p:spPr>
          <a:xfrm>
            <a:off x="7955280" y="473659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E726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6 / 8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11480"/>
            <a:ext cx="566928" cy="566928"/>
          </a:xfrm>
          <a:prstGeom prst="ellipse">
            <a:avLst/>
          </a:prstGeom>
          <a:solidFill>
            <a:srgbClr val="1A6B5E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548640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07008" y="36576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B5862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188720" y="566928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530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Patient demographics — Sex</a:t>
            </a:r>
            <a:endParaRPr lang="en-US" sz="2700" dirty="0"/>
          </a:p>
        </p:txBody>
      </p:sp>
      <p:graphicFrame>
        <p:nvGraphicFramePr>
          <p:cNvPr id="6" name="Chart 0" descr=""/>
          <p:cNvGraphicFramePr/>
          <p:nvPr/>
        </p:nvGraphicFramePr>
        <p:xfrm>
          <a:off x="365760" y="1371600"/>
          <a:ext cx="4754880" cy="33832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Shape 3"/>
          <p:cNvSpPr/>
          <p:nvPr/>
        </p:nvSpPr>
        <p:spPr>
          <a:xfrm>
            <a:off x="5486400" y="1810512"/>
            <a:ext cx="274320" cy="274320"/>
          </a:xfrm>
          <a:prstGeom prst="ellipse">
            <a:avLst/>
          </a:prstGeom>
          <a:solidFill>
            <a:srgbClr val="B5654B"/>
          </a:solidFill>
          <a:ln/>
        </p:spPr>
      </p:sp>
      <p:sp>
        <p:nvSpPr>
          <p:cNvPr id="8" name="Text 4"/>
          <p:cNvSpPr/>
          <p:nvPr/>
        </p:nvSpPr>
        <p:spPr>
          <a:xfrm>
            <a:off x="5897880" y="173736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3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Female</a:t>
            </a:r>
            <a:endParaRPr lang="en-US" sz="1500" dirty="0"/>
          </a:p>
        </p:txBody>
      </p:sp>
      <p:sp>
        <p:nvSpPr>
          <p:cNvPr id="9" name="Text 5"/>
          <p:cNvSpPr/>
          <p:nvPr/>
        </p:nvSpPr>
        <p:spPr>
          <a:xfrm>
            <a:off x="5897880" y="2121408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B565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77  </a:t>
            </a:r>
            <a:pPr indent="0" marL="0">
              <a:buNone/>
            </a:pPr>
            <a:r>
              <a:rPr lang="en-US" sz="1200" dirty="0">
                <a:solidFill>
                  <a:srgbClr val="5E726E"/>
                </a:solidFill>
              </a:rPr>
              <a:t>53% of patients</a:t>
            </a:r>
            <a:endParaRPr lang="en-US" sz="3000" dirty="0"/>
          </a:p>
        </p:txBody>
      </p:sp>
      <p:sp>
        <p:nvSpPr>
          <p:cNvPr id="10" name="Shape 6"/>
          <p:cNvSpPr/>
          <p:nvPr/>
        </p:nvSpPr>
        <p:spPr>
          <a:xfrm>
            <a:off x="5486400" y="3090672"/>
            <a:ext cx="274320" cy="274320"/>
          </a:xfrm>
          <a:prstGeom prst="ellipse">
            <a:avLst/>
          </a:prstGeom>
          <a:solidFill>
            <a:srgbClr val="3F6F8F"/>
          </a:solidFill>
          <a:ln/>
        </p:spPr>
      </p:sp>
      <p:sp>
        <p:nvSpPr>
          <p:cNvPr id="11" name="Text 7"/>
          <p:cNvSpPr/>
          <p:nvPr/>
        </p:nvSpPr>
        <p:spPr>
          <a:xfrm>
            <a:off x="5897880" y="301752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3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Male</a:t>
            </a:r>
            <a:endParaRPr lang="en-US" sz="1500" dirty="0"/>
          </a:p>
        </p:txBody>
      </p:sp>
      <p:sp>
        <p:nvSpPr>
          <p:cNvPr id="12" name="Text 8"/>
          <p:cNvSpPr/>
          <p:nvPr/>
        </p:nvSpPr>
        <p:spPr>
          <a:xfrm>
            <a:off x="5897880" y="3401568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F6F8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69  </a:t>
            </a:r>
            <a:pPr indent="0" marL="0">
              <a:buNone/>
            </a:pPr>
            <a:r>
              <a:rPr lang="en-US" sz="1200" dirty="0">
                <a:solidFill>
                  <a:srgbClr val="5E726E"/>
                </a:solidFill>
              </a:rPr>
              <a:t>47% of patients</a:t>
            </a:r>
            <a:endParaRPr lang="en-US" sz="3000" dirty="0"/>
          </a:p>
        </p:txBody>
      </p:sp>
      <p:sp>
        <p:nvSpPr>
          <p:cNvPr id="13" name="Text 9"/>
          <p:cNvSpPr/>
          <p:nvPr/>
        </p:nvSpPr>
        <p:spPr>
          <a:xfrm>
            <a:off x="457200" y="46451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5E72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Sex recorded for 146 individuals; 11 institutional payers excluded.</a:t>
            </a:r>
            <a:endParaRPr lang="en-US" sz="1050" dirty="0"/>
          </a:p>
        </p:txBody>
      </p:sp>
      <p:sp>
        <p:nvSpPr>
          <p:cNvPr id="14" name="Text 10"/>
          <p:cNvSpPr/>
          <p:nvPr/>
        </p:nvSpPr>
        <p:spPr>
          <a:xfrm>
            <a:off x="7955280" y="473659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E726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7 / 8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430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2743200"/>
            <a:ext cx="3840480" cy="3840480"/>
          </a:xfrm>
          <a:prstGeom prst="ellipse">
            <a:avLst/>
          </a:prstGeom>
          <a:solidFill>
            <a:srgbClr val="1E433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640080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8FC4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NOTES &amp; METHODOLOGY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40080" y="1271016"/>
            <a:ext cx="146304" cy="146304"/>
          </a:xfrm>
          <a:prstGeom prst="ellipse">
            <a:avLst/>
          </a:prstGeom>
          <a:solidFill>
            <a:srgbClr val="B5862B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123444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Patient-years.  </a:t>
            </a:r>
            <a:pPr indent="0" marL="0">
              <a:buNone/>
            </a:pPr>
            <a:r>
              <a:rPr lang="en-US" sz="1300" dirty="0">
                <a:solidFill>
                  <a:srgbClr val="CFE3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patient is counted once per calendar year billed. 173 patient-years correspond to 132 distinct patients.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40080" y="1984248"/>
            <a:ext cx="146304" cy="146304"/>
          </a:xfrm>
          <a:prstGeom prst="ellipse">
            <a:avLst/>
          </a:prstGeom>
          <a:solidFill>
            <a:srgbClr val="B5862B"/>
          </a:solidFill>
          <a:ln/>
        </p:spPr>
      </p:sp>
      <p:sp>
        <p:nvSpPr>
          <p:cNvPr id="7" name="Text 5"/>
          <p:cNvSpPr/>
          <p:nvPr/>
        </p:nvSpPr>
        <p:spPr>
          <a:xfrm>
            <a:off x="960120" y="1947672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is partial.  </a:t>
            </a:r>
            <a:pPr indent="0" marL="0">
              <a:buNone/>
            </a:pPr>
            <a:r>
              <a:rPr lang="en-US" sz="1300" dirty="0">
                <a:solidFill>
                  <a:srgbClr val="CFE3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Figures cover January–June 2026 only and are not comparable to full years.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40080" y="2697480"/>
            <a:ext cx="146304" cy="146304"/>
          </a:xfrm>
          <a:prstGeom prst="ellipse">
            <a:avLst/>
          </a:prstGeom>
          <a:solidFill>
            <a:srgbClr val="B5862B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2660904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Billing bands.  </a:t>
            </a:r>
            <a:pPr indent="0" marL="0">
              <a:buNone/>
            </a:pPr>
            <a:r>
              <a:rPr lang="en-US" sz="1300" dirty="0">
                <a:solidFill>
                  <a:srgbClr val="CFE3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Classify the total invoiced to a patient within a year, not single invoices.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40080" y="3410712"/>
            <a:ext cx="146304" cy="146304"/>
          </a:xfrm>
          <a:prstGeom prst="ellipse">
            <a:avLst/>
          </a:prstGeom>
          <a:solidFill>
            <a:srgbClr val="B5862B"/>
          </a:solidFill>
          <a:ln/>
        </p:spPr>
      </p:sp>
      <p:sp>
        <p:nvSpPr>
          <p:cNvPr id="11" name="Text 9"/>
          <p:cNvSpPr/>
          <p:nvPr/>
        </p:nvSpPr>
        <p:spPr>
          <a:xfrm>
            <a:off x="960120" y="3374136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Demographics.  </a:t>
            </a:r>
            <a:pPr indent="0" marL="0">
              <a:buNone/>
            </a:pPr>
            <a:r>
              <a:rPr lang="en-US" sz="1300" dirty="0">
                <a:solidFill>
                  <a:srgbClr val="CFE3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Sex available for 146 of 157 records; age for 109. Shares use the available population.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40080" y="4123944"/>
            <a:ext cx="146304" cy="146304"/>
          </a:xfrm>
          <a:prstGeom prst="ellipse">
            <a:avLst/>
          </a:prstGeom>
          <a:solidFill>
            <a:srgbClr val="B5862B"/>
          </a:solidFill>
          <a:ln/>
        </p:spPr>
      </p:sp>
      <p:sp>
        <p:nvSpPr>
          <p:cNvPr id="13" name="Text 11"/>
          <p:cNvSpPr/>
          <p:nvPr/>
        </p:nvSpPr>
        <p:spPr>
          <a:xfrm>
            <a:off x="960120" y="4087368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Privacy.  </a:t>
            </a:r>
            <a:pPr indent="0" marL="0">
              <a:buNone/>
            </a:pPr>
            <a:r>
              <a:rPr lang="en-US" sz="1300" dirty="0">
                <a:solidFill>
                  <a:srgbClr val="CFE3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figures are aggregate — no individual patient is identified.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4008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FC4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Kumi Ori AG  ·  Patient &amp; Billing Statistics 2022–2026  ·  Generated 25 June 2026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Patient &amp; Billing Statistics 2022-2026</dc:title>
  <dc:subject>PptxGenJS Presentation</dc:subject>
  <dc:creator>Kumi Ori AG</dc:creator>
  <cp:lastModifiedBy>Kumi Ori AG</cp:lastModifiedBy>
  <cp:revision>1</cp:revision>
  <dcterms:created xsi:type="dcterms:W3CDTF">2026-06-25T09:52:45Z</dcterms:created>
  <dcterms:modified xsi:type="dcterms:W3CDTF">2026-06-25T09:52:45Z</dcterms:modified>
</cp:coreProperties>
</file>