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8" d="100"/>
          <a:sy n="128" d="100"/>
        </p:scale>
        <p:origin x="12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p:cNvSpPr/>
          <p:nvPr/>
        </p:nvSpPr>
        <p:spPr>
          <a:xfrm>
            <a:off x="0" y="0"/>
            <a:ext cx="9144000" cy="4762500"/>
          </a:xfrm>
          <a:prstGeom prst="rect">
            <a:avLst/>
          </a:prstGeom>
          <a:solidFill>
            <a:srgbClr val="AED9DC">
              <a:alpha val="100000"/>
            </a:srgbClr>
          </a:solidFill>
          <a:ln cap="flat">
            <a:noFill/>
            <a:prstDash val="solid"/>
            <a:miter lim="0"/>
          </a:ln>
        </p:spPr>
        <p:txBody>
          <a:bodyPr rtlCol="0"/>
          <a:lstStyle/>
          <a:p>
            <a:pPr algn="ctr"/>
            <a:endParaRPr lang="zh-CN" altLang="en-US"/>
          </a:p>
        </p:txBody>
      </p:sp>
      <p:pic>
        <p:nvPicPr>
          <p:cNvPr id="3" name="Picture 2"/>
          <p:cNvPicPr>
            <a:picLocks noChangeAspect="1"/>
          </p:cNvPicPr>
          <p:nvPr/>
        </p:nvPicPr>
        <p:blipFill>
          <a:blip r:embed="rId2"/>
          <a:stretch>
            <a:fillRect/>
          </a:stretch>
        </p:blipFill>
        <p:spPr>
          <a:xfrm rot="21600000">
            <a:off x="5883478" y="313625"/>
            <a:ext cx="2918597" cy="393600"/>
          </a:xfrm>
          <a:prstGeom prst="rect">
            <a:avLst/>
          </a:prstGeom>
        </p:spPr>
      </p:pic>
      <p:sp>
        <p:nvSpPr>
          <p:cNvPr id="4" name="textbox 3"/>
          <p:cNvSpPr/>
          <p:nvPr/>
        </p:nvSpPr>
        <p:spPr>
          <a:xfrm>
            <a:off x="4861040" y="4180865"/>
            <a:ext cx="4282902" cy="286384"/>
          </a:xfrm>
          <a:prstGeom prst="rect">
            <a:avLst/>
          </a:prstGeom>
        </p:spPr>
        <p:txBody>
          <a:bodyPr vert="horz" wrap="square" lIns="0" tIns="0" rIns="0" bIns="0"/>
          <a:lstStyle/>
          <a:p>
            <a:pPr algn="l" rtl="0" eaLnBrk="0">
              <a:lnSpc>
                <a:spcPct val="93000"/>
              </a:lnSpc>
            </a:pPr>
            <a:endParaRPr lang="en-US" altLang="en-US" sz="100" dirty="0"/>
          </a:p>
          <a:p>
            <a:pPr marL="12700" algn="l" rtl="0" eaLnBrk="0">
              <a:lnSpc>
                <a:spcPct val="81000"/>
              </a:lnSpc>
            </a:pPr>
            <a:r>
              <a:rPr lang="en-US" altLang="zh-CN" sz="2100" kern="0" spc="-20" dirty="0">
                <a:solidFill>
                  <a:srgbClr val="000000">
                    <a:alpha val="100000"/>
                  </a:srgbClr>
                </a:solidFill>
                <a:latin typeface="Arial" panose="020B0604020202020204"/>
                <a:ea typeface="Arial" panose="020B0604020202020204"/>
                <a:cs typeface="Arial" panose="020B0604020202020204"/>
              </a:rPr>
              <a:t>Studi Pengguna</a:t>
            </a:r>
            <a:r>
              <a:rPr lang="en-US" altLang="zh-CN" sz="2100" b="1" kern="0" spc="-20" dirty="0">
                <a:solidFill>
                  <a:srgbClr val="000000">
                    <a:alpha val="100000"/>
                  </a:srgbClr>
                </a:solidFill>
                <a:latin typeface="Arial" panose="020B0604020202020204"/>
                <a:ea typeface="Arial" panose="020B0604020202020204"/>
                <a:cs typeface="Arial" panose="020B0604020202020204"/>
              </a:rPr>
              <a:t> Perawatan Kulit</a:t>
            </a:r>
            <a:r>
              <a:rPr sz="2100" b="1" kern="0" spc="150" dirty="0">
                <a:solidFill>
                  <a:srgbClr val="000000">
                    <a:alpha val="100000"/>
                  </a:srgbClr>
                </a:solidFill>
                <a:latin typeface="Arial" panose="020B0604020202020204"/>
                <a:ea typeface="Arial" panose="020B0604020202020204"/>
                <a:cs typeface="Arial" panose="020B0604020202020204"/>
              </a:rPr>
              <a:t> </a:t>
            </a:r>
            <a:endParaRPr lang="en-US" alt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21600000">
            <a:off x="5956900" y="2132911"/>
            <a:ext cx="2654798" cy="1783805"/>
            <a:chOff x="0" y="0"/>
            <a:chExt cx="2654798" cy="1783805"/>
          </a:xfrm>
        </p:grpSpPr>
        <p:pic>
          <p:nvPicPr>
            <p:cNvPr id="48" name="picture 48"/>
            <p:cNvPicPr>
              <a:picLocks noChangeAspect="1"/>
            </p:cNvPicPr>
            <p:nvPr/>
          </p:nvPicPr>
          <p:blipFill>
            <a:blip r:embed="rId2"/>
            <a:stretch>
              <a:fillRect/>
            </a:stretch>
          </p:blipFill>
          <p:spPr>
            <a:xfrm rot="21600000">
              <a:off x="0" y="0"/>
              <a:ext cx="2654798" cy="1783805"/>
            </a:xfrm>
            <a:prstGeom prst="rect">
              <a:avLst/>
            </a:prstGeom>
          </p:spPr>
        </p:pic>
        <p:sp>
          <p:nvSpPr>
            <p:cNvPr id="49" name="textbox 49"/>
            <p:cNvSpPr/>
            <p:nvPr/>
          </p:nvSpPr>
          <p:spPr>
            <a:xfrm>
              <a:off x="-12700" y="-12700"/>
              <a:ext cx="2680335" cy="1809750"/>
            </a:xfrm>
            <a:prstGeom prst="rect">
              <a:avLst/>
            </a:prstGeom>
          </p:spPr>
          <p:txBody>
            <a:bodyPr vert="horz" wrap="square" lIns="0" tIns="0" rIns="0" bIns="0"/>
            <a:lstStyle/>
            <a:p>
              <a:pPr algn="l" rtl="0" eaLnBrk="0">
                <a:lnSpc>
                  <a:spcPct val="101000"/>
                </a:lnSpc>
              </a:pPr>
              <a:endParaRPr lang="en-US" altLang="en-US" sz="900" dirty="0"/>
            </a:p>
            <a:p>
              <a:pPr marL="115570" algn="l" rtl="0" eaLnBrk="0">
                <a:lnSpc>
                  <a:spcPct val="78000"/>
                </a:lnSpc>
                <a:spcBef>
                  <a:spcPts val="0"/>
                </a:spcBef>
              </a:pPr>
              <a:r>
                <a:rPr lang="en-US" altLang="zh-CN" sz="1200" b="1" i="1" kern="0" dirty="0">
                  <a:solidFill>
                    <a:srgbClr val="FFFFFF">
                      <a:alpha val="100000"/>
                    </a:srgbClr>
                  </a:solidFill>
                  <a:latin typeface="Arial" panose="020B0604020202020204"/>
                  <a:ea typeface="Arial" panose="020B0604020202020204"/>
                  <a:cs typeface="Arial" panose="020B0604020202020204"/>
                </a:rPr>
                <a:t>Hari</a:t>
              </a:r>
              <a:r>
                <a:rPr sz="1200" b="1" i="1" kern="0" spc="80" dirty="0">
                  <a:solidFill>
                    <a:srgbClr val="FFFFFF">
                      <a:alpha val="100000"/>
                    </a:srgbClr>
                  </a:solidFill>
                  <a:latin typeface="Arial" panose="020B0604020202020204"/>
                  <a:ea typeface="Arial" panose="020B0604020202020204"/>
                  <a:cs typeface="Arial" panose="020B0604020202020204"/>
                </a:rPr>
                <a:t> </a:t>
              </a:r>
              <a:r>
                <a:rPr sz="1200" b="1" i="1" kern="0" spc="0" dirty="0">
                  <a:solidFill>
                    <a:srgbClr val="FFFFFF">
                      <a:alpha val="100000"/>
                    </a:srgbClr>
                  </a:solidFill>
                  <a:latin typeface="Arial" panose="020B0604020202020204"/>
                  <a:ea typeface="Arial" panose="020B0604020202020204"/>
                  <a:cs typeface="Arial" panose="020B0604020202020204"/>
                </a:rPr>
                <a:t>1</a:t>
              </a:r>
              <a:r>
                <a:rPr sz="1200" b="1" i="1" kern="0" spc="10" dirty="0">
                  <a:solidFill>
                    <a:srgbClr val="FFFFFF">
                      <a:alpha val="100000"/>
                    </a:srgbClr>
                  </a:solidFill>
                  <a:latin typeface="Arial" panose="020B0604020202020204"/>
                  <a:ea typeface="Arial" panose="020B0604020202020204"/>
                  <a:cs typeface="Arial" panose="020B0604020202020204"/>
                </a:rPr>
                <a:t>                      </a:t>
              </a:r>
              <a:r>
                <a:rPr lang="en-US" altLang="zh-CN" sz="1200" b="1" i="1" kern="0" spc="10" dirty="0">
                  <a:solidFill>
                    <a:srgbClr val="FFFFFF">
                      <a:alpha val="100000"/>
                    </a:srgbClr>
                  </a:solidFill>
                  <a:latin typeface="Arial" panose="020B0604020202020204"/>
                  <a:ea typeface="Arial" panose="020B0604020202020204"/>
                  <a:cs typeface="Arial" panose="020B0604020202020204"/>
                </a:rPr>
                <a:t>Hari</a:t>
              </a:r>
              <a:r>
                <a:rPr sz="1200" b="1" i="1" kern="0" spc="-70" dirty="0">
                  <a:solidFill>
                    <a:srgbClr val="FFFFFF">
                      <a:alpha val="100000"/>
                    </a:srgbClr>
                  </a:solidFill>
                  <a:latin typeface="Arial" panose="020B0604020202020204"/>
                  <a:ea typeface="Arial" panose="020B0604020202020204"/>
                  <a:cs typeface="Arial" panose="020B0604020202020204"/>
                </a:rPr>
                <a:t> </a:t>
              </a:r>
              <a:r>
                <a:rPr sz="1200" b="1" i="1" kern="0" spc="0" dirty="0">
                  <a:solidFill>
                    <a:srgbClr val="FFFFFF">
                      <a:alpha val="100000"/>
                    </a:srgbClr>
                  </a:solidFill>
                  <a:latin typeface="Arial" panose="020B0604020202020204"/>
                  <a:ea typeface="Arial" panose="020B0604020202020204"/>
                  <a:cs typeface="Arial" panose="020B0604020202020204"/>
                </a:rPr>
                <a:t>28</a:t>
              </a:r>
              <a:endParaRPr lang="en-US" altLang="en-US" sz="12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5000"/>
                </a:lnSpc>
              </a:pPr>
              <a:endParaRPr lang="en-US" altLang="en-US" sz="1000" dirty="0"/>
            </a:p>
            <a:p>
              <a:pPr algn="l" rtl="0" eaLnBrk="0">
                <a:lnSpc>
                  <a:spcPct val="105000"/>
                </a:lnSpc>
              </a:pPr>
              <a:endParaRPr lang="en-US" altLang="en-US" sz="1000" dirty="0"/>
            </a:p>
            <a:p>
              <a:pPr marL="12700" algn="ctr" rtl="0" eaLnBrk="0">
                <a:lnSpc>
                  <a:spcPct val="80000"/>
                </a:lnSpc>
                <a:spcBef>
                  <a:spcPts val="335"/>
                </a:spcBef>
              </a:pPr>
              <a:r>
                <a:rPr lang="en-US" altLang="zh-CN" sz="1000" kern="0" spc="70" dirty="0">
                  <a:solidFill>
                    <a:srgbClr val="000000">
                      <a:alpha val="100000"/>
                    </a:srgbClr>
                  </a:solidFill>
                  <a:latin typeface="Arial" panose="020B0604020202020204"/>
                  <a:ea typeface="Arial" panose="020B0604020202020204"/>
                  <a:cs typeface="Arial" panose="020B0604020202020204"/>
                  <a:sym typeface="+mn-ea"/>
                </a:rPr>
                <a:t>Perubahan kulit jerawat</a:t>
              </a:r>
            </a:p>
            <a:p>
              <a:pPr marL="12700" algn="ctr" rtl="0" eaLnBrk="0">
                <a:lnSpc>
                  <a:spcPct val="80000"/>
                </a:lnSpc>
                <a:spcBef>
                  <a:spcPts val="335"/>
                </a:spcBef>
              </a:pPr>
              <a:r>
                <a:rPr lang="en-US" altLang="zh-CN" sz="1000" kern="0" spc="100" dirty="0">
                  <a:solidFill>
                    <a:srgbClr val="000000">
                      <a:alpha val="100000"/>
                    </a:srgbClr>
                  </a:solidFill>
                  <a:latin typeface="Arial" panose="020B0604020202020204"/>
                  <a:ea typeface="Arial" panose="020B0604020202020204"/>
                  <a:cs typeface="Arial" panose="020B0604020202020204"/>
                  <a:sym typeface="+mn-ea"/>
                </a:rPr>
                <a:t> setelah pemakaian</a:t>
              </a:r>
            </a:p>
            <a:p>
              <a:pPr marL="12700" algn="ctr" rtl="0" eaLnBrk="0">
                <a:lnSpc>
                  <a:spcPct val="90000"/>
                </a:lnSpc>
                <a:spcBef>
                  <a:spcPts val="335"/>
                </a:spcBef>
              </a:pPr>
              <a:r>
                <a:rPr sz="1100" b="1" kern="0" spc="50" dirty="0">
                  <a:solidFill>
                    <a:srgbClr val="000000">
                      <a:alpha val="100000"/>
                    </a:srgbClr>
                  </a:solidFill>
                  <a:latin typeface="Arial" panose="020B0604020202020204"/>
                  <a:ea typeface="Arial" panose="020B0604020202020204"/>
                  <a:cs typeface="Arial" panose="020B0604020202020204"/>
                </a:rPr>
                <a:t>SwissMicrobiome</a:t>
              </a:r>
              <a:r>
                <a:rPr sz="1200" b="1" kern="0" spc="40" baseline="35000" dirty="0">
                  <a:solidFill>
                    <a:srgbClr val="000000">
                      <a:alpha val="100000"/>
                    </a:srgbClr>
                  </a:solidFill>
                  <a:latin typeface="Arial" panose="020B0604020202020204"/>
                  <a:ea typeface="Arial" panose="020B0604020202020204"/>
                  <a:cs typeface="Arial" panose="020B0604020202020204"/>
                </a:rPr>
                <a:t>®</a:t>
              </a:r>
              <a:endParaRPr lang="en-US" altLang="en-US" sz="1200" baseline="35000" dirty="0"/>
            </a:p>
            <a:p>
              <a:pPr marL="820420" algn="l" rtl="0" eaLnBrk="0">
                <a:lnSpc>
                  <a:spcPts val="1425"/>
                </a:lnSpc>
              </a:pPr>
              <a:r>
                <a:rPr sz="1100" b="1" kern="0" spc="40" dirty="0">
                  <a:solidFill>
                    <a:srgbClr val="000000">
                      <a:alpha val="100000"/>
                    </a:srgbClr>
                  </a:solidFill>
                  <a:latin typeface="Arial" panose="020B0604020202020204"/>
                  <a:ea typeface="Arial" panose="020B0604020202020204"/>
                  <a:cs typeface="Arial" panose="020B0604020202020204"/>
                </a:rPr>
                <a:t>Skin</a:t>
              </a:r>
              <a:r>
                <a:rPr sz="1100" b="1" kern="0" spc="110" dirty="0">
                  <a:solidFill>
                    <a:srgbClr val="000000">
                      <a:alpha val="100000"/>
                    </a:srgbClr>
                  </a:solidFill>
                  <a:latin typeface="Arial" panose="020B0604020202020204"/>
                  <a:ea typeface="Arial" panose="020B0604020202020204"/>
                  <a:cs typeface="Arial" panose="020B0604020202020204"/>
                </a:rPr>
                <a:t> </a:t>
              </a:r>
              <a:r>
                <a:rPr sz="1100" b="1" kern="0" spc="40" dirty="0">
                  <a:solidFill>
                    <a:srgbClr val="000000">
                      <a:alpha val="100000"/>
                    </a:srgbClr>
                  </a:solidFill>
                  <a:latin typeface="Arial" panose="020B0604020202020204"/>
                  <a:ea typeface="Arial" panose="020B0604020202020204"/>
                  <a:cs typeface="Arial" panose="020B0604020202020204"/>
                </a:rPr>
                <a:t>Emulsion</a:t>
              </a:r>
              <a:endParaRPr lang="en-US" altLang="en-US" sz="1100" dirty="0"/>
            </a:p>
          </p:txBody>
        </p:sp>
      </p:grpSp>
      <p:grpSp>
        <p:nvGrpSpPr>
          <p:cNvPr id="6" name="group 6"/>
          <p:cNvGrpSpPr/>
          <p:nvPr/>
        </p:nvGrpSpPr>
        <p:grpSpPr>
          <a:xfrm rot="21600000">
            <a:off x="3160112" y="2132912"/>
            <a:ext cx="2654761" cy="1783805"/>
            <a:chOff x="0" y="0"/>
            <a:chExt cx="2654761" cy="1783805"/>
          </a:xfrm>
        </p:grpSpPr>
        <p:pic>
          <p:nvPicPr>
            <p:cNvPr id="50" name="picture 50"/>
            <p:cNvPicPr>
              <a:picLocks noChangeAspect="1"/>
            </p:cNvPicPr>
            <p:nvPr/>
          </p:nvPicPr>
          <p:blipFill>
            <a:blip r:embed="rId3"/>
            <a:stretch>
              <a:fillRect/>
            </a:stretch>
          </p:blipFill>
          <p:spPr>
            <a:xfrm rot="21600000">
              <a:off x="0" y="0"/>
              <a:ext cx="2654761" cy="1783805"/>
            </a:xfrm>
            <a:prstGeom prst="rect">
              <a:avLst/>
            </a:prstGeom>
          </p:spPr>
        </p:pic>
        <p:sp>
          <p:nvSpPr>
            <p:cNvPr id="51" name="textbox 51"/>
            <p:cNvSpPr/>
            <p:nvPr/>
          </p:nvSpPr>
          <p:spPr>
            <a:xfrm>
              <a:off x="170481" y="113263"/>
              <a:ext cx="2324735" cy="1523364"/>
            </a:xfrm>
            <a:prstGeom prst="rect">
              <a:avLst/>
            </a:prstGeom>
          </p:spPr>
          <p:txBody>
            <a:bodyPr vert="horz" wrap="square" lIns="0" tIns="0" rIns="0" bIns="0"/>
            <a:lstStyle/>
            <a:p>
              <a:pPr algn="l" rtl="0" eaLnBrk="0">
                <a:lnSpc>
                  <a:spcPct val="83000"/>
                </a:lnSpc>
              </a:pPr>
              <a:endParaRPr lang="en-US" altLang="en-US" sz="100" dirty="0"/>
            </a:p>
            <a:p>
              <a:pPr marL="1312545" algn="l" rtl="0" eaLnBrk="0">
                <a:lnSpc>
                  <a:spcPct val="78000"/>
                </a:lnSpc>
              </a:pPr>
              <a:r>
                <a:rPr lang="en-US" altLang="zh-CN" sz="1200" b="1" i="1" kern="0" dirty="0">
                  <a:solidFill>
                    <a:srgbClr val="FFFFFF">
                      <a:alpha val="100000"/>
                    </a:srgbClr>
                  </a:solidFill>
                  <a:latin typeface="Arial" panose="020B0604020202020204"/>
                  <a:ea typeface="Arial" panose="020B0604020202020204"/>
                  <a:cs typeface="Arial" panose="020B0604020202020204"/>
                </a:rPr>
                <a:t>Hari</a:t>
              </a:r>
              <a:r>
                <a:rPr sz="1200" b="1" i="1" kern="0" spc="-90" dirty="0">
                  <a:solidFill>
                    <a:srgbClr val="FFFFFF">
                      <a:alpha val="100000"/>
                    </a:srgbClr>
                  </a:solidFill>
                  <a:latin typeface="Arial" panose="020B0604020202020204"/>
                  <a:ea typeface="Arial" panose="020B0604020202020204"/>
                  <a:cs typeface="Arial" panose="020B0604020202020204"/>
                </a:rPr>
                <a:t> </a:t>
              </a:r>
              <a:r>
                <a:rPr sz="1200" b="1" i="1" kern="0" spc="40" dirty="0">
                  <a:solidFill>
                    <a:srgbClr val="FFFFFF">
                      <a:alpha val="100000"/>
                    </a:srgbClr>
                  </a:solidFill>
                  <a:latin typeface="Arial" panose="020B0604020202020204"/>
                  <a:ea typeface="Arial" panose="020B0604020202020204"/>
                  <a:cs typeface="Arial" panose="020B0604020202020204"/>
                </a:rPr>
                <a:t>28</a:t>
              </a:r>
              <a:endParaRPr lang="en-US" altLang="en-US" sz="12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5000"/>
                </a:lnSpc>
              </a:pPr>
              <a:endParaRPr lang="en-US" altLang="en-US" sz="1000" dirty="0"/>
            </a:p>
            <a:p>
              <a:pPr algn="l" rtl="0" eaLnBrk="0">
                <a:lnSpc>
                  <a:spcPct val="105000"/>
                </a:lnSpc>
              </a:pPr>
              <a:endParaRPr lang="en-US" altLang="en-US" sz="1000" dirty="0"/>
            </a:p>
            <a:p>
              <a:pPr marL="12700" algn="ctr" rtl="0" eaLnBrk="0">
                <a:lnSpc>
                  <a:spcPct val="90000"/>
                </a:lnSpc>
                <a:spcBef>
                  <a:spcPts val="335"/>
                </a:spcBef>
              </a:pPr>
              <a:r>
                <a:rPr lang="en-US" altLang="zh-CN" sz="1000" kern="0" spc="70" dirty="0">
                  <a:solidFill>
                    <a:srgbClr val="000000">
                      <a:alpha val="100000"/>
                    </a:srgbClr>
                  </a:solidFill>
                  <a:latin typeface="Arial" panose="020B0604020202020204"/>
                  <a:ea typeface="Arial" panose="020B0604020202020204"/>
                  <a:cs typeface="Arial" panose="020B0604020202020204"/>
                  <a:sym typeface="+mn-ea"/>
                </a:rPr>
                <a:t>Perubahan kulit </a:t>
              </a:r>
              <a:r>
                <a:rPr sz="1000" kern="0" spc="30" dirty="0">
                  <a:solidFill>
                    <a:srgbClr val="000000">
                      <a:alpha val="100000"/>
                    </a:srgbClr>
                  </a:solidFill>
                  <a:latin typeface="Arial" panose="020B0604020202020204"/>
                  <a:ea typeface="Arial" panose="020B0604020202020204"/>
                  <a:cs typeface="Arial" panose="020B0604020202020204"/>
                  <a:sym typeface="+mn-ea"/>
                </a:rPr>
                <a:t>dermatitis</a:t>
              </a:r>
              <a:r>
                <a:rPr sz="1000" kern="0" spc="100" dirty="0">
                  <a:solidFill>
                    <a:srgbClr val="000000">
                      <a:alpha val="100000"/>
                    </a:srgbClr>
                  </a:solidFill>
                  <a:latin typeface="Arial" panose="020B0604020202020204"/>
                  <a:ea typeface="Arial" panose="020B0604020202020204"/>
                  <a:cs typeface="Arial" panose="020B0604020202020204"/>
                  <a:sym typeface="+mn-ea"/>
                </a:rPr>
                <a:t> </a:t>
              </a:r>
              <a:r>
                <a:rPr lang="en-US" altLang="zh-CN" sz="1000" kern="0" spc="100" dirty="0">
                  <a:solidFill>
                    <a:srgbClr val="000000">
                      <a:alpha val="100000"/>
                    </a:srgbClr>
                  </a:solidFill>
                  <a:latin typeface="Arial" panose="020B0604020202020204"/>
                  <a:ea typeface="Arial" panose="020B0604020202020204"/>
                  <a:cs typeface="Arial" panose="020B0604020202020204"/>
                  <a:sym typeface="+mn-ea"/>
                </a:rPr>
                <a:t>kontak setelah pemakaian</a:t>
              </a:r>
            </a:p>
            <a:p>
              <a:pPr marL="12700" algn="ctr" rtl="0" eaLnBrk="0">
                <a:lnSpc>
                  <a:spcPct val="90000"/>
                </a:lnSpc>
                <a:spcBef>
                  <a:spcPts val="335"/>
                </a:spcBef>
              </a:pPr>
              <a:r>
                <a:rPr sz="1100" b="1" kern="0" spc="50" dirty="0">
                  <a:solidFill>
                    <a:srgbClr val="000000">
                      <a:alpha val="100000"/>
                    </a:srgbClr>
                  </a:solidFill>
                  <a:latin typeface="Arial" panose="020B0604020202020204"/>
                  <a:ea typeface="Arial" panose="020B0604020202020204"/>
                  <a:cs typeface="Arial" panose="020B0604020202020204"/>
                </a:rPr>
                <a:t>SwissMicrobiome</a:t>
              </a:r>
              <a:r>
                <a:rPr sz="1200" b="1" kern="0" spc="40" baseline="35000" dirty="0">
                  <a:solidFill>
                    <a:srgbClr val="000000">
                      <a:alpha val="100000"/>
                    </a:srgbClr>
                  </a:solidFill>
                  <a:latin typeface="Arial" panose="020B0604020202020204"/>
                  <a:ea typeface="Arial" panose="020B0604020202020204"/>
                  <a:cs typeface="Arial" panose="020B0604020202020204"/>
                </a:rPr>
                <a:t>®</a:t>
              </a:r>
              <a:endParaRPr lang="en-US" altLang="en-US" sz="1200" baseline="35000" dirty="0"/>
            </a:p>
            <a:p>
              <a:pPr marL="742950" algn="l" rtl="0" eaLnBrk="0">
                <a:lnSpc>
                  <a:spcPts val="1425"/>
                </a:lnSpc>
              </a:pPr>
              <a:r>
                <a:rPr sz="1100" b="1" kern="0" spc="40" dirty="0">
                  <a:solidFill>
                    <a:srgbClr val="000000">
                      <a:alpha val="100000"/>
                    </a:srgbClr>
                  </a:solidFill>
                  <a:latin typeface="Arial" panose="020B0604020202020204"/>
                  <a:ea typeface="Arial" panose="020B0604020202020204"/>
                  <a:cs typeface="Arial" panose="020B0604020202020204"/>
                </a:rPr>
                <a:t>Skin</a:t>
              </a:r>
              <a:r>
                <a:rPr sz="1100" b="1" kern="0" spc="100" dirty="0">
                  <a:solidFill>
                    <a:srgbClr val="000000">
                      <a:alpha val="100000"/>
                    </a:srgbClr>
                  </a:solidFill>
                  <a:latin typeface="Arial" panose="020B0604020202020204"/>
                  <a:ea typeface="Arial" panose="020B0604020202020204"/>
                  <a:cs typeface="Arial" panose="020B0604020202020204"/>
                </a:rPr>
                <a:t> </a:t>
              </a:r>
              <a:r>
                <a:rPr sz="1100" b="1" kern="0" spc="40" dirty="0">
                  <a:solidFill>
                    <a:srgbClr val="000000">
                      <a:alpha val="100000"/>
                    </a:srgbClr>
                  </a:solidFill>
                  <a:latin typeface="Arial" panose="020B0604020202020204"/>
                  <a:ea typeface="Arial" panose="020B0604020202020204"/>
                  <a:cs typeface="Arial" panose="020B0604020202020204"/>
                </a:rPr>
                <a:t>Serum</a:t>
              </a:r>
              <a:endParaRPr lang="en-US" altLang="en-US" sz="1100" dirty="0"/>
            </a:p>
          </p:txBody>
        </p:sp>
      </p:grpSp>
      <p:grpSp>
        <p:nvGrpSpPr>
          <p:cNvPr id="8" name="group 8"/>
          <p:cNvGrpSpPr/>
          <p:nvPr/>
        </p:nvGrpSpPr>
        <p:grpSpPr>
          <a:xfrm rot="21600000">
            <a:off x="363324" y="2132911"/>
            <a:ext cx="2654724" cy="1783805"/>
            <a:chOff x="0" y="0"/>
            <a:chExt cx="2654724" cy="1783805"/>
          </a:xfrm>
        </p:grpSpPr>
        <p:pic>
          <p:nvPicPr>
            <p:cNvPr id="52" name="picture 52"/>
            <p:cNvPicPr>
              <a:picLocks noChangeAspect="1"/>
            </p:cNvPicPr>
            <p:nvPr/>
          </p:nvPicPr>
          <p:blipFill>
            <a:blip r:embed="rId4"/>
            <a:stretch>
              <a:fillRect/>
            </a:stretch>
          </p:blipFill>
          <p:spPr>
            <a:xfrm rot="21600000">
              <a:off x="0" y="0"/>
              <a:ext cx="2654724" cy="1783805"/>
            </a:xfrm>
            <a:prstGeom prst="rect">
              <a:avLst/>
            </a:prstGeom>
          </p:spPr>
        </p:pic>
        <p:sp>
          <p:nvSpPr>
            <p:cNvPr id="53" name="textbox 53"/>
            <p:cNvSpPr/>
            <p:nvPr/>
          </p:nvSpPr>
          <p:spPr>
            <a:xfrm>
              <a:off x="212822" y="113264"/>
              <a:ext cx="2239645" cy="1555114"/>
            </a:xfrm>
            <a:prstGeom prst="rect">
              <a:avLst/>
            </a:prstGeom>
          </p:spPr>
          <p:txBody>
            <a:bodyPr vert="horz" wrap="square" lIns="0" tIns="0" rIns="0" bIns="0"/>
            <a:lstStyle/>
            <a:p>
              <a:pPr algn="l" rtl="0" eaLnBrk="0">
                <a:lnSpc>
                  <a:spcPct val="83000"/>
                </a:lnSpc>
              </a:pPr>
              <a:endParaRPr lang="en-US" altLang="en-US" sz="100" dirty="0"/>
            </a:p>
            <a:p>
              <a:pPr marL="1270000" algn="l" rtl="0" eaLnBrk="0">
                <a:lnSpc>
                  <a:spcPct val="78000"/>
                </a:lnSpc>
              </a:pPr>
              <a:r>
                <a:rPr lang="en-US" altLang="zh-CN" sz="1200" b="1" i="1" kern="0" dirty="0">
                  <a:solidFill>
                    <a:srgbClr val="FFFFFF">
                      <a:alpha val="100000"/>
                    </a:srgbClr>
                  </a:solidFill>
                  <a:latin typeface="Arial" panose="020B0604020202020204"/>
                  <a:ea typeface="Arial" panose="020B0604020202020204"/>
                  <a:cs typeface="Arial" panose="020B0604020202020204"/>
                </a:rPr>
                <a:t>Hari</a:t>
              </a:r>
              <a:r>
                <a:rPr sz="1200" b="1" i="1" kern="0" spc="-90" dirty="0">
                  <a:solidFill>
                    <a:srgbClr val="FFFFFF">
                      <a:alpha val="100000"/>
                    </a:srgbClr>
                  </a:solidFill>
                  <a:latin typeface="Arial" panose="020B0604020202020204"/>
                  <a:ea typeface="Arial" panose="020B0604020202020204"/>
                  <a:cs typeface="Arial" panose="020B0604020202020204"/>
                </a:rPr>
                <a:t> </a:t>
              </a:r>
              <a:r>
                <a:rPr sz="1200" b="1" i="1" kern="0" spc="40" dirty="0">
                  <a:solidFill>
                    <a:srgbClr val="FFFFFF">
                      <a:alpha val="100000"/>
                    </a:srgbClr>
                  </a:solidFill>
                  <a:latin typeface="Arial" panose="020B0604020202020204"/>
                  <a:ea typeface="Arial" panose="020B0604020202020204"/>
                  <a:cs typeface="Arial" panose="020B0604020202020204"/>
                </a:rPr>
                <a:t>28</a:t>
              </a:r>
              <a:endParaRPr lang="en-US" altLang="en-US" sz="12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4000"/>
                </a:lnSpc>
              </a:pPr>
              <a:endParaRPr lang="en-US" altLang="en-US" sz="1000" dirty="0"/>
            </a:p>
            <a:p>
              <a:pPr algn="l" rtl="0" eaLnBrk="0">
                <a:lnSpc>
                  <a:spcPct val="105000"/>
                </a:lnSpc>
              </a:pPr>
              <a:endParaRPr lang="en-US" altLang="en-US" sz="1000" dirty="0"/>
            </a:p>
            <a:p>
              <a:pPr algn="l" rtl="0" eaLnBrk="0">
                <a:lnSpc>
                  <a:spcPct val="105000"/>
                </a:lnSpc>
              </a:pPr>
              <a:endParaRPr lang="en-US" altLang="en-US" sz="1000" dirty="0"/>
            </a:p>
            <a:p>
              <a:pPr marL="12700" algn="ctr" rtl="0" eaLnBrk="0">
                <a:lnSpc>
                  <a:spcPct val="90000"/>
                </a:lnSpc>
                <a:spcBef>
                  <a:spcPts val="335"/>
                </a:spcBef>
              </a:pPr>
              <a:r>
                <a:rPr lang="en-US" altLang="zh-CN" sz="1000" kern="0" spc="70" dirty="0">
                  <a:solidFill>
                    <a:srgbClr val="000000">
                      <a:alpha val="100000"/>
                    </a:srgbClr>
                  </a:solidFill>
                  <a:latin typeface="Arial" panose="020B0604020202020204"/>
                  <a:ea typeface="Arial" panose="020B0604020202020204"/>
                  <a:cs typeface="Arial" panose="020B0604020202020204"/>
                </a:rPr>
                <a:t>Perubahan kulit </a:t>
              </a:r>
              <a:r>
                <a:rPr sz="1000" kern="0" spc="30" dirty="0">
                  <a:solidFill>
                    <a:srgbClr val="000000">
                      <a:alpha val="100000"/>
                    </a:srgbClr>
                  </a:solidFill>
                  <a:latin typeface="Arial" panose="020B0604020202020204"/>
                  <a:ea typeface="Arial" panose="020B0604020202020204"/>
                  <a:cs typeface="Arial" panose="020B0604020202020204"/>
                </a:rPr>
                <a:t>dermatitis</a:t>
              </a:r>
              <a:r>
                <a:rPr sz="1000" kern="0" spc="100" dirty="0">
                  <a:solidFill>
                    <a:srgbClr val="000000">
                      <a:alpha val="100000"/>
                    </a:srgbClr>
                  </a:solidFill>
                  <a:latin typeface="Arial" panose="020B0604020202020204"/>
                  <a:ea typeface="Arial" panose="020B0604020202020204"/>
                  <a:cs typeface="Arial" panose="020B0604020202020204"/>
                </a:rPr>
                <a:t> </a:t>
              </a:r>
              <a:r>
                <a:rPr lang="en-US" altLang="zh-CN" sz="1000" kern="0" spc="100" dirty="0">
                  <a:solidFill>
                    <a:srgbClr val="000000">
                      <a:alpha val="100000"/>
                    </a:srgbClr>
                  </a:solidFill>
                  <a:latin typeface="Arial" panose="020B0604020202020204"/>
                  <a:ea typeface="Arial" panose="020B0604020202020204"/>
                  <a:cs typeface="Arial" panose="020B0604020202020204"/>
                </a:rPr>
                <a:t>atop setelah pemakaian</a:t>
              </a:r>
              <a:endParaRPr lang="en-US" altLang="en-US" sz="1000" dirty="0"/>
            </a:p>
            <a:p>
              <a:pPr marL="700405" indent="-261620" algn="l" rtl="0" eaLnBrk="0">
                <a:lnSpc>
                  <a:spcPct val="103000"/>
                </a:lnSpc>
                <a:spcBef>
                  <a:spcPts val="10"/>
                </a:spcBef>
              </a:pPr>
              <a:r>
                <a:rPr sz="1100" b="1" kern="0" spc="50" dirty="0">
                  <a:solidFill>
                    <a:srgbClr val="000000">
                      <a:alpha val="100000"/>
                    </a:srgbClr>
                  </a:solidFill>
                  <a:latin typeface="Arial" panose="020B0604020202020204"/>
                  <a:ea typeface="Arial" panose="020B0604020202020204"/>
                  <a:cs typeface="Arial" panose="020B0604020202020204"/>
                </a:rPr>
                <a:t>SwissMicrobiome</a:t>
              </a:r>
              <a:r>
                <a:rPr sz="1200" b="1" kern="0" spc="40" baseline="35000" dirty="0">
                  <a:solidFill>
                    <a:srgbClr val="000000">
                      <a:alpha val="100000"/>
                    </a:srgbClr>
                  </a:solidFill>
                  <a:latin typeface="Arial" panose="020B0604020202020204"/>
                  <a:ea typeface="Arial" panose="020B0604020202020204"/>
                  <a:cs typeface="Arial" panose="020B0604020202020204"/>
                </a:rPr>
                <a:t>®</a:t>
              </a:r>
              <a:r>
                <a:rPr sz="700" b="1" kern="0" spc="0" dirty="0">
                  <a:solidFill>
                    <a:srgbClr val="000000">
                      <a:alpha val="100000"/>
                    </a:srgbClr>
                  </a:solidFill>
                  <a:latin typeface="Arial" panose="020B0604020202020204"/>
                  <a:ea typeface="Arial" panose="020B0604020202020204"/>
                  <a:cs typeface="Arial" panose="020B0604020202020204"/>
                </a:rPr>
                <a:t>                   </a:t>
              </a:r>
              <a:r>
                <a:rPr sz="1100" b="1" kern="0" spc="40" dirty="0">
                  <a:solidFill>
                    <a:srgbClr val="000000">
                      <a:alpha val="100000"/>
                    </a:srgbClr>
                  </a:solidFill>
                  <a:latin typeface="Arial" panose="020B0604020202020204"/>
                  <a:ea typeface="Arial" panose="020B0604020202020204"/>
                  <a:cs typeface="Arial" panose="020B0604020202020204"/>
                </a:rPr>
                <a:t>Skin</a:t>
              </a:r>
              <a:r>
                <a:rPr sz="1100" b="1" kern="0" spc="100" dirty="0">
                  <a:solidFill>
                    <a:srgbClr val="000000">
                      <a:alpha val="100000"/>
                    </a:srgbClr>
                  </a:solidFill>
                  <a:latin typeface="Arial" panose="020B0604020202020204"/>
                  <a:ea typeface="Arial" panose="020B0604020202020204"/>
                  <a:cs typeface="Arial" panose="020B0604020202020204"/>
                </a:rPr>
                <a:t> </a:t>
              </a:r>
              <a:r>
                <a:rPr sz="1100" b="1" kern="0" spc="40" dirty="0">
                  <a:solidFill>
                    <a:srgbClr val="000000">
                      <a:alpha val="100000"/>
                    </a:srgbClr>
                  </a:solidFill>
                  <a:latin typeface="Arial" panose="020B0604020202020204"/>
                  <a:ea typeface="Arial" panose="020B0604020202020204"/>
                  <a:cs typeface="Arial" panose="020B0604020202020204"/>
                </a:rPr>
                <a:t>Serum</a:t>
              </a:r>
              <a:endParaRPr lang="en-US" altLang="en-US" sz="1100" dirty="0"/>
            </a:p>
          </p:txBody>
        </p:sp>
      </p:grpSp>
      <p:sp>
        <p:nvSpPr>
          <p:cNvPr id="54" name="textbox 54"/>
          <p:cNvSpPr/>
          <p:nvPr/>
        </p:nvSpPr>
        <p:spPr>
          <a:xfrm>
            <a:off x="0" y="25"/>
            <a:ext cx="9144000" cy="511175"/>
          </a:xfrm>
          <a:prstGeom prst="rect">
            <a:avLst/>
          </a:prstGeom>
          <a:solidFill>
            <a:srgbClr val="AED9DC"/>
          </a:solidFill>
        </p:spPr>
        <p:txBody>
          <a:bodyPr vert="horz" wrap="square" lIns="0" tIns="0" rIns="0" bIns="0"/>
          <a:lstStyle/>
          <a:p>
            <a:pPr algn="l" rtl="0" eaLnBrk="0">
              <a:lnSpc>
                <a:spcPct val="106000"/>
              </a:lnSpc>
            </a:pPr>
            <a:endParaRPr lang="en-US" altLang="en-US" sz="800" dirty="0"/>
          </a:p>
          <a:p>
            <a:pPr marL="375285" algn="l" rtl="0" eaLnBrk="0">
              <a:lnSpc>
                <a:spcPts val="1710"/>
              </a:lnSpc>
              <a:spcBef>
                <a:spcPts val="5"/>
              </a:spcBef>
            </a:pPr>
            <a:r>
              <a:rPr lang="en-US" altLang="zh-CN" sz="1400" b="1" dirty="0"/>
              <a:t>Contoh </a:t>
            </a:r>
            <a:r>
              <a:rPr lang="zh-CN" altLang="en-US" sz="1400" b="1" dirty="0"/>
              <a:t>- </a:t>
            </a:r>
            <a:r>
              <a:rPr lang="en-US" altLang="zh-CN" sz="1400" b="1" dirty="0"/>
              <a:t>penampilan kulit sebelum dan sesudah perawatan</a:t>
            </a:r>
            <a:endParaRPr lang="en-US" altLang="en-US" sz="1400" b="1" dirty="0"/>
          </a:p>
        </p:txBody>
      </p:sp>
      <p:sp>
        <p:nvSpPr>
          <p:cNvPr id="55" name="textbox 55"/>
          <p:cNvSpPr/>
          <p:nvPr/>
        </p:nvSpPr>
        <p:spPr>
          <a:xfrm>
            <a:off x="351996" y="816278"/>
            <a:ext cx="7409965" cy="671830"/>
          </a:xfrm>
          <a:prstGeom prst="rect">
            <a:avLst/>
          </a:prstGeom>
        </p:spPr>
        <p:txBody>
          <a:bodyPr vert="horz" wrap="square" lIns="0" tIns="0" rIns="0" bIns="0"/>
          <a:lstStyle/>
          <a:p>
            <a:pPr algn="l" rtl="0" eaLnBrk="0">
              <a:lnSpc>
                <a:spcPct val="77000"/>
              </a:lnSpc>
            </a:pPr>
            <a:endParaRPr lang="en-US" altLang="en-US" sz="100" dirty="0"/>
          </a:p>
          <a:p>
            <a:pPr marL="12700" indent="3810" algn="l" rtl="0" eaLnBrk="0">
              <a:lnSpc>
                <a:spcPct val="118000"/>
              </a:lnSpc>
            </a:pPr>
            <a:r>
              <a:rPr lang="en-US" altLang="zh-CN" sz="1800" b="1" dirty="0"/>
              <a:t>Peningkatan penampilan kulit yang signifikan setelah perawatan dengan SwissMicrobiome® Skin Emulsion dan Skin Serum</a:t>
            </a:r>
            <a:endParaRPr lang="en-US" altLang="en-US" sz="1800" b="1" dirty="0"/>
          </a:p>
        </p:txBody>
      </p:sp>
      <p:pic>
        <p:nvPicPr>
          <p:cNvPr id="56" name="picture 56"/>
          <p:cNvPicPr>
            <a:picLocks noChangeAspect="1"/>
          </p:cNvPicPr>
          <p:nvPr/>
        </p:nvPicPr>
        <p:blipFill>
          <a:blip r:embed="rId5"/>
          <a:stretch>
            <a:fillRect/>
          </a:stretch>
        </p:blipFill>
        <p:spPr>
          <a:xfrm rot="21600000">
            <a:off x="7219274" y="4751799"/>
            <a:ext cx="1801874" cy="242999"/>
          </a:xfrm>
          <a:prstGeom prst="rect">
            <a:avLst/>
          </a:prstGeom>
        </p:spPr>
      </p:pic>
      <p:sp>
        <p:nvSpPr>
          <p:cNvPr id="57" name="textbox 57"/>
          <p:cNvSpPr/>
          <p:nvPr/>
        </p:nvSpPr>
        <p:spPr>
          <a:xfrm>
            <a:off x="3250713" y="2246187"/>
            <a:ext cx="432434" cy="168275"/>
          </a:xfrm>
          <a:prstGeom prst="rect">
            <a:avLst/>
          </a:prstGeom>
        </p:spPr>
        <p:txBody>
          <a:bodyPr vert="horz" wrap="square" lIns="0" tIns="0" rIns="0" bIns="0"/>
          <a:lstStyle/>
          <a:p>
            <a:pPr algn="l" rtl="0" eaLnBrk="0">
              <a:lnSpc>
                <a:spcPct val="83000"/>
              </a:lnSpc>
            </a:pPr>
            <a:endParaRPr lang="en-US" altLang="en-US" sz="100" dirty="0"/>
          </a:p>
          <a:p>
            <a:pPr algn="r" rtl="0" eaLnBrk="0">
              <a:lnSpc>
                <a:spcPct val="78000"/>
              </a:lnSpc>
            </a:pPr>
            <a:r>
              <a:rPr lang="en-US" altLang="zh-CN" sz="1200" b="1" i="1" kern="0" spc="-30" dirty="0">
                <a:solidFill>
                  <a:srgbClr val="FFFFFF">
                    <a:alpha val="100000"/>
                  </a:srgbClr>
                </a:solidFill>
                <a:latin typeface="Arial" panose="020B0604020202020204"/>
                <a:ea typeface="Arial" panose="020B0604020202020204"/>
                <a:cs typeface="Arial" panose="020B0604020202020204"/>
              </a:rPr>
              <a:t>Hari</a:t>
            </a:r>
            <a:r>
              <a:rPr sz="1200" b="1" i="1" kern="0" spc="110" dirty="0">
                <a:solidFill>
                  <a:srgbClr val="FFFFFF">
                    <a:alpha val="100000"/>
                  </a:srgbClr>
                </a:solidFill>
                <a:latin typeface="Arial" panose="020B0604020202020204"/>
                <a:ea typeface="Arial" panose="020B0604020202020204"/>
                <a:cs typeface="Arial" panose="020B0604020202020204"/>
              </a:rPr>
              <a:t> </a:t>
            </a:r>
            <a:r>
              <a:rPr sz="1200" b="1" i="1" kern="0" spc="-30" dirty="0">
                <a:solidFill>
                  <a:srgbClr val="FFFFFF">
                    <a:alpha val="100000"/>
                  </a:srgbClr>
                </a:solidFill>
                <a:latin typeface="Arial" panose="020B0604020202020204"/>
                <a:ea typeface="Arial" panose="020B0604020202020204"/>
                <a:cs typeface="Arial" panose="020B0604020202020204"/>
              </a:rPr>
              <a:t>1</a:t>
            </a:r>
            <a:endParaRPr lang="en-US" altLang="en-US" sz="1200" dirty="0"/>
          </a:p>
        </p:txBody>
      </p:sp>
      <p:sp>
        <p:nvSpPr>
          <p:cNvPr id="58" name="textbox 58"/>
          <p:cNvSpPr/>
          <p:nvPr/>
        </p:nvSpPr>
        <p:spPr>
          <a:xfrm>
            <a:off x="453925" y="2246187"/>
            <a:ext cx="432434" cy="168275"/>
          </a:xfrm>
          <a:prstGeom prst="rect">
            <a:avLst/>
          </a:prstGeom>
        </p:spPr>
        <p:txBody>
          <a:bodyPr vert="horz" wrap="square" lIns="0" tIns="0" rIns="0" bIns="0"/>
          <a:lstStyle/>
          <a:p>
            <a:pPr algn="l" rtl="0" eaLnBrk="0">
              <a:lnSpc>
                <a:spcPct val="83000"/>
              </a:lnSpc>
            </a:pPr>
            <a:endParaRPr lang="en-US" altLang="en-US" sz="100" dirty="0"/>
          </a:p>
          <a:p>
            <a:pPr algn="r" rtl="0" eaLnBrk="0">
              <a:lnSpc>
                <a:spcPct val="78000"/>
              </a:lnSpc>
            </a:pPr>
            <a:r>
              <a:rPr lang="en-US" altLang="zh-CN" sz="1200" b="1" i="1" kern="0" spc="-30" dirty="0">
                <a:solidFill>
                  <a:srgbClr val="FFFFFF">
                    <a:alpha val="100000"/>
                  </a:srgbClr>
                </a:solidFill>
                <a:latin typeface="Arial" panose="020B0604020202020204"/>
                <a:ea typeface="Arial" panose="020B0604020202020204"/>
                <a:cs typeface="Arial" panose="020B0604020202020204"/>
              </a:rPr>
              <a:t>Hari</a:t>
            </a:r>
            <a:r>
              <a:rPr sz="1200" b="1" i="1" kern="0" spc="110" dirty="0">
                <a:solidFill>
                  <a:srgbClr val="FFFFFF">
                    <a:alpha val="100000"/>
                  </a:srgbClr>
                </a:solidFill>
                <a:latin typeface="Arial" panose="020B0604020202020204"/>
                <a:ea typeface="Arial" panose="020B0604020202020204"/>
                <a:cs typeface="Arial" panose="020B0604020202020204"/>
              </a:rPr>
              <a:t> </a:t>
            </a:r>
            <a:r>
              <a:rPr sz="1200" b="1" i="1" kern="0" spc="-30" dirty="0">
                <a:solidFill>
                  <a:srgbClr val="FFFFFF">
                    <a:alpha val="100000"/>
                  </a:srgbClr>
                </a:solidFill>
                <a:latin typeface="Arial" panose="020B0604020202020204"/>
                <a:ea typeface="Arial" panose="020B0604020202020204"/>
                <a:cs typeface="Arial" panose="020B0604020202020204"/>
              </a:rPr>
              <a:t>1</a:t>
            </a:r>
            <a:endParaRPr lang="en-US" alt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9"/>
          <p:cNvSpPr/>
          <p:nvPr/>
        </p:nvSpPr>
        <p:spPr>
          <a:xfrm>
            <a:off x="349710" y="1008149"/>
            <a:ext cx="6485254" cy="3315334"/>
          </a:xfrm>
          <a:prstGeom prst="rect">
            <a:avLst/>
          </a:prstGeom>
        </p:spPr>
        <p:txBody>
          <a:bodyPr vert="horz" wrap="square" lIns="0" tIns="0" rIns="0" bIns="0"/>
          <a:lstStyle/>
          <a:p>
            <a:pPr algn="l" rtl="0" eaLnBrk="0">
              <a:lnSpc>
                <a:spcPct val="72000"/>
              </a:lnSpc>
            </a:pPr>
            <a:endParaRPr lang="en-US" altLang="en-US" sz="100" dirty="0"/>
          </a:p>
          <a:p>
            <a:pPr marL="25400" indent="-6985" algn="l" rtl="0" eaLnBrk="0">
              <a:lnSpc>
                <a:spcPct val="112000"/>
              </a:lnSpc>
            </a:pPr>
            <a:r>
              <a:rPr sz="1800" b="1" kern="0" spc="0" dirty="0">
                <a:solidFill>
                  <a:srgbClr val="000000">
                    <a:alpha val="100000"/>
                  </a:srgbClr>
                </a:solidFill>
                <a:latin typeface="Arial" panose="020B0604020202020204"/>
                <a:ea typeface="Arial" panose="020B0604020202020204"/>
                <a:cs typeface="Arial" panose="020B0604020202020204"/>
              </a:rPr>
              <a:t>Signi</a:t>
            </a:r>
            <a:r>
              <a:rPr sz="1800" b="1" kern="0" spc="240" dirty="0">
                <a:solidFill>
                  <a:srgbClr val="000000">
                    <a:alpha val="100000"/>
                  </a:srgbClr>
                </a:solidFill>
                <a:latin typeface="Arial" panose="020B0604020202020204"/>
                <a:ea typeface="Arial" panose="020B0604020202020204"/>
                <a:cs typeface="Arial" panose="020B0604020202020204"/>
              </a:rPr>
              <a:t>ﬁ</a:t>
            </a:r>
            <a:r>
              <a:rPr sz="1800" b="1" kern="0" spc="0" dirty="0">
                <a:solidFill>
                  <a:srgbClr val="000000">
                    <a:alpha val="100000"/>
                  </a:srgbClr>
                </a:solidFill>
                <a:latin typeface="Arial" panose="020B0604020202020204"/>
                <a:ea typeface="Arial" panose="020B0604020202020204"/>
                <a:cs typeface="Arial" panose="020B0604020202020204"/>
              </a:rPr>
              <a:t>cante</a:t>
            </a:r>
            <a:r>
              <a:rPr sz="1800" b="1" kern="0" spc="240" dirty="0">
                <a:solidFill>
                  <a:srgbClr val="000000">
                    <a:alpha val="100000"/>
                  </a:srgbClr>
                </a:solidFill>
                <a:latin typeface="Arial" panose="020B0604020202020204"/>
                <a:ea typeface="Arial" panose="020B0604020202020204"/>
                <a:cs typeface="Arial" panose="020B0604020202020204"/>
              </a:rPr>
              <a:t>ﬃ</a:t>
            </a:r>
            <a:r>
              <a:rPr sz="1800" b="1" kern="0" spc="0" dirty="0">
                <a:solidFill>
                  <a:srgbClr val="000000">
                    <a:alpha val="100000"/>
                  </a:srgbClr>
                </a:solidFill>
                <a:latin typeface="Arial" panose="020B0604020202020204"/>
                <a:ea typeface="Arial" panose="020B0604020202020204"/>
                <a:cs typeface="Arial" panose="020B0604020202020204"/>
              </a:rPr>
              <a:t>cacyof</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0" dirty="0">
                <a:solidFill>
                  <a:srgbClr val="000000">
                    <a:alpha val="100000"/>
                  </a:srgbClr>
                </a:solidFill>
                <a:latin typeface="Arial" panose="020B0604020202020204"/>
                <a:ea typeface="Arial" panose="020B0604020202020204"/>
                <a:cs typeface="Arial" panose="020B0604020202020204"/>
              </a:rPr>
              <a:t>SwissMicrobiome</a:t>
            </a:r>
            <a:r>
              <a:rPr sz="1800" b="1" kern="0" spc="240" baseline="38000" dirty="0">
                <a:solidFill>
                  <a:srgbClr val="000000">
                    <a:alpha val="100000"/>
                  </a:srgbClr>
                </a:solidFill>
                <a:latin typeface="Arial" panose="020B0604020202020204"/>
                <a:ea typeface="Arial" panose="020B0604020202020204"/>
                <a:cs typeface="Arial" panose="020B0604020202020204"/>
              </a:rPr>
              <a:t>®</a:t>
            </a:r>
            <a:r>
              <a:rPr sz="1100" b="1" kern="0" spc="210" dirty="0">
                <a:solidFill>
                  <a:srgbClr val="000000">
                    <a:alpha val="100000"/>
                  </a:srgbClr>
                </a:solidFill>
                <a:latin typeface="Arial" panose="020B0604020202020204"/>
                <a:ea typeface="Arial" panose="020B0604020202020204"/>
                <a:cs typeface="Arial" panose="020B0604020202020204"/>
              </a:rPr>
              <a:t> </a:t>
            </a:r>
            <a:r>
              <a:rPr sz="1800" b="1" kern="0" spc="0" dirty="0">
                <a:solidFill>
                  <a:srgbClr val="000000">
                    <a:alpha val="100000"/>
                  </a:srgbClr>
                </a:solidFill>
                <a:latin typeface="Arial" panose="020B0604020202020204"/>
                <a:ea typeface="Arial" panose="020B0604020202020204"/>
                <a:cs typeface="Arial" panose="020B0604020202020204"/>
              </a:rPr>
              <a:t>with</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0" dirty="0">
                <a:solidFill>
                  <a:srgbClr val="000000">
                    <a:alpha val="100000"/>
                  </a:srgbClr>
                </a:solidFill>
                <a:latin typeface="Arial" panose="020B0604020202020204"/>
                <a:ea typeface="Arial" panose="020B0604020202020204"/>
                <a:cs typeface="Arial" panose="020B0604020202020204"/>
              </a:rPr>
              <a:t>skin</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0" dirty="0">
                <a:solidFill>
                  <a:srgbClr val="000000">
                    <a:alpha val="100000"/>
                  </a:srgbClr>
                </a:solidFill>
                <a:latin typeface="Arial" panose="020B0604020202020204"/>
                <a:ea typeface="Arial" panose="020B0604020202020204"/>
                <a:cs typeface="Arial" panose="020B0604020202020204"/>
              </a:rPr>
              <a:t>a</a:t>
            </a:r>
            <a:r>
              <a:rPr sz="1800" b="1" kern="0" spc="240" dirty="0">
                <a:solidFill>
                  <a:srgbClr val="000000">
                    <a:alpha val="100000"/>
                  </a:srgbClr>
                </a:solidFill>
                <a:latin typeface="Arial" panose="020B0604020202020204"/>
                <a:ea typeface="Arial" panose="020B0604020202020204"/>
                <a:cs typeface="Arial" panose="020B0604020202020204"/>
              </a:rPr>
              <a:t>ﬀ</a:t>
            </a:r>
            <a:r>
              <a:rPr sz="1800" b="1" kern="0" spc="0" dirty="0">
                <a:solidFill>
                  <a:srgbClr val="000000">
                    <a:alpha val="100000"/>
                  </a:srgbClr>
                </a:solidFill>
                <a:latin typeface="Arial" panose="020B0604020202020204"/>
                <a:ea typeface="Arial" panose="020B0604020202020204"/>
                <a:cs typeface="Arial" panose="020B0604020202020204"/>
              </a:rPr>
              <a:t>ected </a:t>
            </a:r>
            <a:r>
              <a:rPr sz="1800" b="1" kern="0" spc="-10" dirty="0">
                <a:solidFill>
                  <a:srgbClr val="000000">
                    <a:alpha val="100000"/>
                  </a:srgbClr>
                </a:solidFill>
                <a:latin typeface="Arial" panose="020B0604020202020204"/>
                <a:ea typeface="Arial" panose="020B0604020202020204"/>
                <a:cs typeface="Arial" panose="020B0604020202020204"/>
              </a:rPr>
              <a:t>by</a:t>
            </a:r>
            <a:r>
              <a:rPr sz="1800" b="1" kern="0" spc="4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atopic</a:t>
            </a:r>
            <a:r>
              <a:rPr sz="1800" b="1" kern="0" spc="6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dermatitis</a:t>
            </a:r>
            <a:r>
              <a:rPr sz="1800" b="1" kern="0" spc="-20" dirty="0">
                <a:solidFill>
                  <a:srgbClr val="000000">
                    <a:alpha val="100000"/>
                  </a:srgbClr>
                </a:solidFill>
                <a:latin typeface="Arial" panose="020B0604020202020204"/>
                <a:ea typeface="Arial" panose="020B0604020202020204"/>
                <a:cs typeface="Arial" panose="020B0604020202020204"/>
              </a:rPr>
              <a:t>,</a:t>
            </a:r>
            <a:r>
              <a:rPr sz="1800" b="1" kern="0" spc="9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psoriasis</a:t>
            </a:r>
            <a:r>
              <a:rPr sz="1800" b="1" kern="0" spc="-20" dirty="0">
                <a:solidFill>
                  <a:srgbClr val="000000">
                    <a:alpha val="100000"/>
                  </a:srgbClr>
                </a:solidFill>
                <a:latin typeface="Arial" panose="020B0604020202020204"/>
                <a:ea typeface="Arial" panose="020B0604020202020204"/>
                <a:cs typeface="Arial" panose="020B0604020202020204"/>
              </a:rPr>
              <a:t>,</a:t>
            </a:r>
            <a:r>
              <a:rPr sz="1800" b="1" kern="0" spc="6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acne</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and</a:t>
            </a:r>
            <a:r>
              <a:rPr sz="1800" b="1" kern="0" spc="10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ros</a:t>
            </a:r>
            <a:r>
              <a:rPr sz="1800" b="1" kern="0" spc="-20" dirty="0">
                <a:solidFill>
                  <a:srgbClr val="000000">
                    <a:alpha val="100000"/>
                  </a:srgbClr>
                </a:solidFill>
                <a:latin typeface="Arial" panose="020B0604020202020204"/>
                <a:ea typeface="Arial" panose="020B0604020202020204"/>
                <a:cs typeface="Arial" panose="020B0604020202020204"/>
              </a:rPr>
              <a:t>acea</a:t>
            </a:r>
            <a:endParaRPr lang="en-US" altLang="en-US" sz="1800" dirty="0"/>
          </a:p>
          <a:p>
            <a:pPr algn="l" rtl="0" eaLnBrk="0">
              <a:lnSpc>
                <a:spcPct val="164000"/>
              </a:lnSpc>
            </a:pPr>
            <a:endParaRPr lang="en-US" altLang="en-US" sz="1000" dirty="0"/>
          </a:p>
          <a:p>
            <a:pPr marL="12700" algn="l" rtl="0" eaLnBrk="0">
              <a:lnSpc>
                <a:spcPts val="1420"/>
              </a:lnSpc>
              <a:spcBef>
                <a:spcPts val="330"/>
              </a:spcBef>
            </a:pPr>
            <a:r>
              <a:rPr lang="en-US" altLang="zh-CN" sz="1200" dirty="0"/>
              <a:t>Sebagai hasil dari studi pengguna dengan subjek yang menderita kulit bermasalah karena atopik dermatitis, rosacea, jerawat atau psoriasis, tolerabilitas produk SwissMicrobiome® dinilai sangat baik. Selanjutnya, subjek telah menilai kemanjurannya denganmemperhatikan gejala yang berbeda terkait dengan masing</a:t>
            </a:r>
            <a:r>
              <a:rPr lang="zh-CN" altLang="en-US" sz="1200" dirty="0"/>
              <a:t>-</a:t>
            </a:r>
            <a:r>
              <a:rPr lang="en-US" altLang="zh-CN" sz="1200" dirty="0"/>
              <a:t>masing jenis penyakit baik hingga sangat baik.</a:t>
            </a:r>
          </a:p>
          <a:p>
            <a:pPr marL="12700" algn="l" rtl="0" eaLnBrk="0">
              <a:lnSpc>
                <a:spcPts val="1420"/>
              </a:lnSpc>
              <a:spcBef>
                <a:spcPts val="330"/>
              </a:spcBef>
            </a:pPr>
            <a:endParaRPr lang="en-US" altLang="zh-CN" sz="1200" dirty="0"/>
          </a:p>
          <a:p>
            <a:pPr marL="12700" algn="l" rtl="0" eaLnBrk="0">
              <a:lnSpc>
                <a:spcPts val="1420"/>
              </a:lnSpc>
              <a:spcBef>
                <a:spcPts val="330"/>
              </a:spcBef>
            </a:pPr>
            <a:r>
              <a:rPr lang="en-US" altLang="zh-CN" sz="1200" dirty="0"/>
              <a:t>Mayoritas subjek telah menyatakan bahwa mereka akan terus menggunakan produk tersebut. Tergantung pada produk dan jenis penyakitnya, tingkat persetujuan berkisar antara 79,6% </a:t>
            </a:r>
            <a:r>
              <a:rPr lang="zh-CN" altLang="en-US" sz="1200" dirty="0"/>
              <a:t>- </a:t>
            </a:r>
            <a:r>
              <a:rPr lang="en-US" altLang="zh-CN" sz="1200" dirty="0"/>
              <a:t>89,8%.  94% subjek menyatakan bahwa mereka akan merekomendasikan produk tersebut kepada orang lain.</a:t>
            </a:r>
          </a:p>
          <a:p>
            <a:pPr marL="12700" algn="l" rtl="0" eaLnBrk="0">
              <a:lnSpc>
                <a:spcPts val="1420"/>
              </a:lnSpc>
              <a:spcBef>
                <a:spcPts val="330"/>
              </a:spcBef>
            </a:pPr>
            <a:endParaRPr lang="en-US" altLang="zh-CN" sz="1200" dirty="0"/>
          </a:p>
          <a:p>
            <a:pPr marL="12700" algn="l" rtl="0" eaLnBrk="0">
              <a:lnSpc>
                <a:spcPts val="1420"/>
              </a:lnSpc>
              <a:spcBef>
                <a:spcPts val="330"/>
              </a:spcBef>
            </a:pPr>
            <a:r>
              <a:rPr lang="en-US" altLang="zh-CN" sz="1200" dirty="0"/>
              <a:t>Lini perawatan kulit SwissMicrobiome® menawarkan pilihan perawatan dan terapi yang sangat efektif dan dapat ditoleransi untuk kulit yang terganggu, terkait dengan atau disebabkan oleh mikrobioma kulit yang tidak seimbang. Studi pengguna yang disajikan di sini menegaskan kemanjuran luar biasa dari produk perawatan kulit SwissMicrobiome® sehubungan dengan gejala utama penyakit kulit yang diamati.</a:t>
            </a:r>
            <a:endParaRPr lang="en-US" altLang="en-US" sz="1200" dirty="0"/>
          </a:p>
        </p:txBody>
      </p:sp>
      <p:sp>
        <p:nvSpPr>
          <p:cNvPr id="60" name="textbox 60"/>
          <p:cNvSpPr/>
          <p:nvPr/>
        </p:nvSpPr>
        <p:spPr>
          <a:xfrm>
            <a:off x="0" y="25"/>
            <a:ext cx="9144000" cy="511175"/>
          </a:xfrm>
          <a:prstGeom prst="rect">
            <a:avLst/>
          </a:prstGeom>
          <a:solidFill>
            <a:srgbClr val="AED9DC"/>
          </a:solidFill>
        </p:spPr>
        <p:txBody>
          <a:bodyPr vert="horz" wrap="square" lIns="0" tIns="0" rIns="0" bIns="0"/>
          <a:lstStyle/>
          <a:p>
            <a:pPr algn="l" rtl="0" eaLnBrk="0">
              <a:lnSpc>
                <a:spcPct val="112000"/>
              </a:lnSpc>
            </a:pPr>
            <a:endParaRPr lang="en-US" altLang="en-US" sz="1000" dirty="0"/>
          </a:p>
          <a:p>
            <a:pPr marL="369570" algn="l" rtl="0" eaLnBrk="0">
              <a:lnSpc>
                <a:spcPct val="82000"/>
              </a:lnSpc>
              <a:spcBef>
                <a:spcPts val="5"/>
              </a:spcBef>
            </a:pPr>
            <a:r>
              <a:rPr lang="en-US" altLang="zh-CN" sz="1400" b="1" dirty="0"/>
              <a:t>Kesimpulan</a:t>
            </a:r>
            <a:endParaRPr lang="en-US" altLang="en-US" sz="1400" b="1" dirty="0"/>
          </a:p>
        </p:txBody>
      </p:sp>
      <p:pic>
        <p:nvPicPr>
          <p:cNvPr id="61" name="picture 61"/>
          <p:cNvPicPr>
            <a:picLocks noChangeAspect="1"/>
          </p:cNvPicPr>
          <p:nvPr/>
        </p:nvPicPr>
        <p:blipFill>
          <a:blip r:embed="rId2"/>
          <a:stretch>
            <a:fillRect/>
          </a:stretch>
        </p:blipFill>
        <p:spPr>
          <a:xfrm rot="21600000">
            <a:off x="7219274" y="4751799"/>
            <a:ext cx="1801874" cy="24299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
          <p:cNvSpPr/>
          <p:nvPr/>
        </p:nvSpPr>
        <p:spPr>
          <a:xfrm>
            <a:off x="0" y="0"/>
            <a:ext cx="9144000" cy="4762500"/>
          </a:xfrm>
          <a:prstGeom prst="rect">
            <a:avLst/>
          </a:prstGeom>
          <a:solidFill>
            <a:srgbClr val="AED9DC">
              <a:alpha val="100000"/>
            </a:srgbClr>
          </a:solidFill>
          <a:ln cap="flat">
            <a:noFill/>
            <a:prstDash val="solid"/>
            <a:miter lim="0"/>
          </a:ln>
        </p:spPr>
        <p:txBody>
          <a:bodyPr rtlCol="0"/>
          <a:lstStyle/>
          <a:p>
            <a:pPr algn="ctr"/>
            <a:endParaRPr lang="zh-CN" altLang="en-US"/>
          </a:p>
        </p:txBody>
      </p:sp>
      <p:pic>
        <p:nvPicPr>
          <p:cNvPr id="63" name="picture 63"/>
          <p:cNvPicPr>
            <a:picLocks noChangeAspect="1"/>
          </p:cNvPicPr>
          <p:nvPr/>
        </p:nvPicPr>
        <p:blipFill>
          <a:blip r:embed="rId2"/>
          <a:stretch>
            <a:fillRect/>
          </a:stretch>
        </p:blipFill>
        <p:spPr>
          <a:xfrm rot="21600000">
            <a:off x="342699" y="4101700"/>
            <a:ext cx="2918593" cy="393599"/>
          </a:xfrm>
          <a:prstGeom prst="rect">
            <a:avLst/>
          </a:prstGeom>
        </p:spPr>
      </p:pic>
      <p:sp>
        <p:nvSpPr>
          <p:cNvPr id="64" name="textbox 64"/>
          <p:cNvSpPr/>
          <p:nvPr/>
        </p:nvSpPr>
        <p:spPr>
          <a:xfrm>
            <a:off x="331057" y="288748"/>
            <a:ext cx="1401444" cy="629919"/>
          </a:xfrm>
          <a:prstGeom prst="rect">
            <a:avLst/>
          </a:prstGeom>
        </p:spPr>
        <p:txBody>
          <a:bodyPr vert="horz" wrap="square" lIns="0" tIns="0" rIns="0" bIns="0"/>
          <a:lstStyle/>
          <a:p>
            <a:pPr algn="l" rtl="0" eaLnBrk="0">
              <a:lnSpc>
                <a:spcPct val="86000"/>
              </a:lnSpc>
            </a:pPr>
            <a:endParaRPr lang="en-US" altLang="en-US" sz="100" dirty="0"/>
          </a:p>
          <a:p>
            <a:pPr marL="17780" algn="l" rtl="0" eaLnBrk="0">
              <a:lnSpc>
                <a:spcPct val="96000"/>
              </a:lnSpc>
            </a:pPr>
            <a:r>
              <a:rPr sz="1000" kern="0" spc="-10" dirty="0">
                <a:solidFill>
                  <a:srgbClr val="000000">
                    <a:alpha val="100000"/>
                  </a:srgbClr>
                </a:solidFill>
                <a:latin typeface="Arial" panose="020B0604020202020204"/>
                <a:ea typeface="Arial" panose="020B0604020202020204"/>
                <a:cs typeface="Arial" panose="020B0604020202020204"/>
              </a:rPr>
              <a:t>Überlandstrasse</a:t>
            </a:r>
            <a:r>
              <a:rPr sz="1000" kern="0" spc="8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1</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8600</a:t>
            </a:r>
            <a:endParaRPr lang="en-US" altLang="en-US" sz="1000" dirty="0"/>
          </a:p>
          <a:p>
            <a:pPr marL="18415" algn="l" rtl="0" eaLnBrk="0">
              <a:lnSpc>
                <a:spcPct val="82000"/>
              </a:lnSpc>
              <a:spcBef>
                <a:spcPts val="815"/>
              </a:spcBef>
            </a:pPr>
            <a:r>
              <a:rPr sz="1000" kern="0" spc="-10" dirty="0">
                <a:solidFill>
                  <a:srgbClr val="000000">
                    <a:alpha val="100000"/>
                  </a:srgbClr>
                </a:solidFill>
                <a:latin typeface="Arial" panose="020B0604020202020204"/>
                <a:ea typeface="Arial" panose="020B0604020202020204"/>
                <a:cs typeface="Arial" panose="020B0604020202020204"/>
              </a:rPr>
              <a:t>Dü</a:t>
            </a:r>
            <a:r>
              <a:rPr sz="1000" kern="0" spc="0" dirty="0">
                <a:solidFill>
                  <a:srgbClr val="000000">
                    <a:alpha val="100000"/>
                  </a:srgbClr>
                </a:solidFill>
                <a:latin typeface="Arial" panose="020B0604020202020204"/>
                <a:ea typeface="Arial" panose="020B0604020202020204"/>
                <a:cs typeface="Arial" panose="020B0604020202020204"/>
              </a:rPr>
              <a:t>bendorf</a:t>
            </a:r>
            <a:r>
              <a:rPr sz="1000" kern="0" spc="40" dirty="0">
                <a:solidFill>
                  <a:srgbClr val="000000">
                    <a:alpha val="100000"/>
                  </a:srgbClr>
                </a:solidFill>
                <a:latin typeface="Arial" panose="020B0604020202020204"/>
                <a:ea typeface="Arial" panose="020B0604020202020204"/>
                <a:cs typeface="Arial" panose="020B0604020202020204"/>
              </a:rPr>
              <a:t> </a:t>
            </a:r>
            <a:r>
              <a:rPr sz="1000" kern="0" spc="-10" dirty="0">
                <a:solidFill>
                  <a:srgbClr val="000000">
                    <a:alpha val="100000"/>
                  </a:srgbClr>
                </a:solidFill>
                <a:latin typeface="Arial" panose="020B0604020202020204"/>
                <a:ea typeface="Arial" panose="020B0604020202020204"/>
                <a:cs typeface="Arial" panose="020B0604020202020204"/>
              </a:rPr>
              <a:t>-</a:t>
            </a:r>
            <a:r>
              <a:rPr sz="1000" kern="0" spc="30" dirty="0">
                <a:solidFill>
                  <a:srgbClr val="000000">
                    <a:alpha val="100000"/>
                  </a:srgbClr>
                </a:solidFill>
                <a:latin typeface="Arial" panose="020B0604020202020204"/>
                <a:ea typeface="Arial" panose="020B0604020202020204"/>
                <a:cs typeface="Arial" panose="020B0604020202020204"/>
              </a:rPr>
              <a:t> </a:t>
            </a:r>
            <a:r>
              <a:rPr sz="1000" kern="0" spc="0" dirty="0">
                <a:solidFill>
                  <a:srgbClr val="000000">
                    <a:alpha val="100000"/>
                  </a:srgbClr>
                </a:solidFill>
                <a:latin typeface="Arial" panose="020B0604020202020204"/>
                <a:ea typeface="Arial" panose="020B0604020202020204"/>
                <a:cs typeface="Arial" panose="020B0604020202020204"/>
              </a:rPr>
              <a:t>Switzerla</a:t>
            </a:r>
            <a:r>
              <a:rPr sz="1000" kern="0" spc="-10" dirty="0">
                <a:solidFill>
                  <a:srgbClr val="000000">
                    <a:alpha val="100000"/>
                  </a:srgbClr>
                </a:solidFill>
                <a:latin typeface="Arial" panose="020B0604020202020204"/>
                <a:ea typeface="Arial" panose="020B0604020202020204"/>
                <a:cs typeface="Arial" panose="020B0604020202020204"/>
              </a:rPr>
              <a:t>nd</a:t>
            </a:r>
            <a:endParaRPr lang="en-US" altLang="en-US" sz="1000" dirty="0"/>
          </a:p>
          <a:p>
            <a:pPr algn="l" rtl="0" eaLnBrk="0">
              <a:lnSpc>
                <a:spcPct val="121000"/>
              </a:lnSpc>
            </a:pPr>
            <a:endParaRPr lang="en-US" altLang="en-US" sz="400" dirty="0"/>
          </a:p>
          <a:p>
            <a:pPr marL="12700" algn="l" rtl="0" eaLnBrk="0">
              <a:lnSpc>
                <a:spcPts val="1220"/>
              </a:lnSpc>
              <a:spcBef>
                <a:spcPts val="0"/>
              </a:spcBef>
            </a:pPr>
            <a:r>
              <a:rPr sz="1000" b="1" kern="0" spc="0" dirty="0">
                <a:solidFill>
                  <a:srgbClr val="000000">
                    <a:alpha val="100000"/>
                  </a:srgbClr>
                </a:solidFill>
                <a:latin typeface="Arial" panose="020B0604020202020204"/>
                <a:ea typeface="Arial" panose="020B0604020202020204"/>
                <a:cs typeface="Arial" panose="020B0604020202020204"/>
              </a:rPr>
              <a:t>swissmicr</a:t>
            </a:r>
            <a:r>
              <a:rPr sz="1000" b="1" kern="0" spc="-10" dirty="0">
                <a:solidFill>
                  <a:srgbClr val="000000">
                    <a:alpha val="100000"/>
                  </a:srgbClr>
                </a:solidFill>
                <a:latin typeface="Arial" panose="020B0604020202020204"/>
                <a:ea typeface="Arial" panose="020B0604020202020204"/>
                <a:cs typeface="Arial" panose="020B0604020202020204"/>
              </a:rPr>
              <a:t>obiome.ch</a:t>
            </a:r>
            <a:endParaRPr lang="en-US" alt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tretch>
            <a:fillRect/>
          </a:stretch>
        </p:blipFill>
        <p:spPr>
          <a:xfrm rot="21600000">
            <a:off x="0" y="0"/>
            <a:ext cx="9144000" cy="51434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p:nvPr/>
        </p:nvSpPr>
        <p:spPr>
          <a:xfrm>
            <a:off x="316405" y="1975036"/>
            <a:ext cx="6513194" cy="2308225"/>
          </a:xfrm>
          <a:prstGeom prst="rect">
            <a:avLst/>
          </a:prstGeom>
        </p:spPr>
        <p:txBody>
          <a:bodyPr vert="horz" wrap="square" lIns="0" tIns="0" rIns="0" bIns="0"/>
          <a:lstStyle/>
          <a:p>
            <a:pPr algn="l" rtl="0" eaLnBrk="0">
              <a:lnSpc>
                <a:spcPct val="74000"/>
              </a:lnSpc>
            </a:pPr>
            <a:endParaRPr lang="en-US" altLang="en-US" sz="100" dirty="0"/>
          </a:p>
          <a:p>
            <a:pPr marL="13970" indent="-1905" algn="l" rtl="0" eaLnBrk="0">
              <a:lnSpc>
                <a:spcPct val="119000"/>
              </a:lnSpc>
            </a:pPr>
            <a:r>
              <a:rPr lang="en-US" altLang="zh-CN" sz="1200" dirty="0"/>
              <a:t>Studi ini menghasilkan tingkat kepuasan dan rekomendasi pelanggan lebih dari 90% serta kemanjuran 80 – 90%.</a:t>
            </a:r>
            <a:endParaRPr lang="en-US" altLang="en-US" sz="1200" dirty="0"/>
          </a:p>
          <a:p>
            <a:pPr algn="l" rtl="0" eaLnBrk="0">
              <a:lnSpc>
                <a:spcPct val="108000"/>
              </a:lnSpc>
            </a:pPr>
            <a:endParaRPr lang="en-US" altLang="en-US" sz="1000" dirty="0"/>
          </a:p>
          <a:p>
            <a:pPr algn="l" rtl="0" eaLnBrk="0">
              <a:lnSpc>
                <a:spcPct val="108000"/>
              </a:lnSpc>
            </a:pPr>
            <a:endParaRPr lang="en-US" altLang="en-US" sz="1000" dirty="0"/>
          </a:p>
          <a:p>
            <a:pPr algn="l" rtl="0" eaLnBrk="0">
              <a:lnSpc>
                <a:spcPct val="107000"/>
              </a:lnSpc>
            </a:pPr>
            <a:r>
              <a:rPr lang="en-US" altLang="zh-CN" sz="1200" dirty="0"/>
              <a:t>Gejala penyakit membaik secara signifikan dalam beberapa hari. Beberapa subjek dapat berhenti menggunakan sediaan kortison</a:t>
            </a:r>
            <a:endParaRPr lang="en-US" altLang="en-US" sz="1200" dirty="0"/>
          </a:p>
          <a:p>
            <a:pPr algn="l" rtl="0" eaLnBrk="0">
              <a:lnSpc>
                <a:spcPct val="108000"/>
              </a:lnSpc>
            </a:pPr>
            <a:endParaRPr lang="en-US" altLang="en-US" sz="1200" dirty="0"/>
          </a:p>
          <a:p>
            <a:pPr algn="l" rtl="0" eaLnBrk="0">
              <a:lnSpc>
                <a:spcPct val="108000"/>
              </a:lnSpc>
            </a:pPr>
            <a:endParaRPr lang="en-US" altLang="en-US" sz="1200" dirty="0"/>
          </a:p>
          <a:p>
            <a:pPr algn="l" rtl="0" eaLnBrk="0">
              <a:lnSpc>
                <a:spcPct val="102000"/>
              </a:lnSpc>
            </a:pPr>
            <a:endParaRPr lang="en-US" altLang="en-US" sz="300" dirty="0"/>
          </a:p>
          <a:p>
            <a:pPr marL="17145" indent="7620" algn="l" rtl="0" eaLnBrk="0">
              <a:lnSpc>
                <a:spcPct val="121000"/>
              </a:lnSpc>
              <a:spcBef>
                <a:spcPts val="0"/>
              </a:spcBef>
            </a:pPr>
            <a:r>
              <a:rPr lang="en-US" altLang="zh-CN" sz="1200" dirty="0"/>
              <a:t>Mengenai gejala utama, peningkatan penampilan kulit dapat diamati pada hampir 90% subjek. Kulit bersisik, gatal dan kemerahan juga telah meningkat secara signifikan.</a:t>
            </a:r>
            <a:endParaRPr lang="en-US" altLang="en-US" sz="1200" dirty="0"/>
          </a:p>
        </p:txBody>
      </p:sp>
      <p:sp>
        <p:nvSpPr>
          <p:cNvPr id="6" name="textbox 6"/>
          <p:cNvSpPr/>
          <p:nvPr/>
        </p:nvSpPr>
        <p:spPr>
          <a:xfrm>
            <a:off x="0" y="25"/>
            <a:ext cx="9144000" cy="511175"/>
          </a:xfrm>
          <a:prstGeom prst="rect">
            <a:avLst/>
          </a:prstGeom>
          <a:solidFill>
            <a:srgbClr val="AED9DC"/>
          </a:solidFill>
        </p:spPr>
        <p:txBody>
          <a:bodyPr vert="horz" wrap="square" lIns="0" tIns="0" rIns="0" bIns="0"/>
          <a:lstStyle/>
          <a:p>
            <a:pPr algn="l" rtl="0" eaLnBrk="0">
              <a:lnSpc>
                <a:spcPct val="133000"/>
              </a:lnSpc>
            </a:pPr>
            <a:endParaRPr lang="en-US" altLang="en-US" sz="1000" b="1" dirty="0"/>
          </a:p>
          <a:p>
            <a:pPr marL="332740" algn="l" rtl="0" eaLnBrk="0">
              <a:lnSpc>
                <a:spcPct val="79000"/>
              </a:lnSpc>
              <a:spcBef>
                <a:spcPts val="5"/>
              </a:spcBef>
            </a:pPr>
            <a:r>
              <a:rPr lang="en-US" altLang="zh-CN" sz="1400" b="1" dirty="0"/>
              <a:t>Ringkasan</a:t>
            </a:r>
            <a:endParaRPr lang="en-US" altLang="en-US" sz="1400" b="1" dirty="0"/>
          </a:p>
        </p:txBody>
      </p:sp>
      <p:sp>
        <p:nvSpPr>
          <p:cNvPr id="7" name="textbox 7"/>
          <p:cNvSpPr/>
          <p:nvPr/>
        </p:nvSpPr>
        <p:spPr>
          <a:xfrm>
            <a:off x="316377" y="980644"/>
            <a:ext cx="6415404" cy="695959"/>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650"/>
              </a:lnSpc>
            </a:pPr>
            <a:r>
              <a:rPr lang="en-US" altLang="zh-CN" sz="1200" dirty="0"/>
              <a:t>Lini produk SwissMicrobiome® telah diuji tolerabilitas dan kemanjuran dalam</a:t>
            </a:r>
          </a:p>
          <a:p>
            <a:pPr marL="12700" algn="l" rtl="0" eaLnBrk="0">
              <a:lnSpc>
                <a:spcPts val="1650"/>
              </a:lnSpc>
            </a:pPr>
            <a:r>
              <a:rPr lang="en-US" altLang="zh-CN" sz="1200" dirty="0"/>
              <a:t>Studi pengguna dengan 250 subjek yang menderita penyakit kulit kronis dan inflamasi (dermatitis atopik, psoriasis, jerawat, rosacea) selama 4 minggu pengobatan.</a:t>
            </a:r>
            <a:endParaRPr lang="en-US" altLang="en-US" sz="1200" dirty="0"/>
          </a:p>
        </p:txBody>
      </p:sp>
      <p:pic>
        <p:nvPicPr>
          <p:cNvPr id="8" name="picture 8"/>
          <p:cNvPicPr>
            <a:picLocks noChangeAspect="1"/>
          </p:cNvPicPr>
          <p:nvPr/>
        </p:nvPicPr>
        <p:blipFill>
          <a:blip r:embed="rId2"/>
          <a:stretch>
            <a:fillRect/>
          </a:stretch>
        </p:blipFill>
        <p:spPr>
          <a:xfrm rot="21600000">
            <a:off x="7219274" y="4751800"/>
            <a:ext cx="1801874" cy="24299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p:nvPr/>
        </p:nvSpPr>
        <p:spPr>
          <a:xfrm>
            <a:off x="340456" y="1541616"/>
            <a:ext cx="3678554" cy="2291714"/>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465"/>
              </a:lnSpc>
            </a:pPr>
            <a:r>
              <a:rPr lang="en-US" altLang="zh-CN" sz="1200" b="1" kern="0" spc="-10" dirty="0">
                <a:solidFill>
                  <a:srgbClr val="000000">
                    <a:alpha val="100000"/>
                  </a:srgbClr>
                </a:solidFill>
                <a:latin typeface="Arial" panose="020B0604020202020204"/>
                <a:ea typeface="Arial" panose="020B0604020202020204"/>
                <a:cs typeface="Arial" panose="020B0604020202020204"/>
              </a:rPr>
              <a:t>Parameter target </a:t>
            </a:r>
            <a:r>
              <a:rPr sz="1200" b="1" kern="0" spc="-10" dirty="0">
                <a:solidFill>
                  <a:srgbClr val="000000">
                    <a:alpha val="100000"/>
                  </a:srgbClr>
                </a:solidFill>
                <a:latin typeface="Arial" panose="020B0604020202020204"/>
                <a:ea typeface="Arial" panose="020B0604020202020204"/>
                <a:cs typeface="Arial" panose="020B0604020202020204"/>
              </a:rPr>
              <a:t>:</a:t>
            </a:r>
            <a:endParaRPr lang="en-US" altLang="en-US" sz="1200" dirty="0"/>
          </a:p>
          <a:p>
            <a:pPr marL="477520" indent="-317500" algn="l" rtl="0" eaLnBrk="0">
              <a:lnSpc>
                <a:spcPct val="112000"/>
              </a:lnSpc>
              <a:spcBef>
                <a:spcPts val="1320"/>
              </a:spcBef>
            </a:pPr>
            <a:r>
              <a:rPr sz="1200" kern="0" spc="20" dirty="0">
                <a:solidFill>
                  <a:srgbClr val="000000">
                    <a:alpha val="100000"/>
                  </a:srgbClr>
                </a:solidFill>
                <a:latin typeface="Arial" panose="020B0604020202020204"/>
                <a:ea typeface="Arial" panose="020B0604020202020204"/>
                <a:cs typeface="Arial" panose="020B0604020202020204"/>
              </a:rPr>
              <a:t>●</a:t>
            </a:r>
            <a:r>
              <a:rPr sz="1200" kern="0" spc="40" dirty="0">
                <a:solidFill>
                  <a:srgbClr val="000000">
                    <a:alpha val="100000"/>
                  </a:srgbClr>
                </a:solidFill>
                <a:latin typeface="Arial" panose="020B0604020202020204"/>
                <a:ea typeface="Arial" panose="020B0604020202020204"/>
                <a:cs typeface="Arial" panose="020B0604020202020204"/>
              </a:rPr>
              <a:t>     </a:t>
            </a:r>
            <a:r>
              <a:rPr lang="en-US" altLang="zh-CN" sz="1200" kern="0" spc="40" dirty="0">
                <a:solidFill>
                  <a:srgbClr val="000000">
                    <a:alpha val="100000"/>
                  </a:srgbClr>
                </a:solidFill>
                <a:latin typeface="Arial" panose="020B0604020202020204"/>
                <a:ea typeface="Arial" panose="020B0604020202020204"/>
                <a:cs typeface="Arial" panose="020B0604020202020204"/>
              </a:rPr>
              <a:t>Kemanjuran pengobatan produk SwissMicrobiome® dengan gejala spesifik</a:t>
            </a:r>
            <a:endParaRPr lang="en-US" altLang="en-US" sz="1200" dirty="0"/>
          </a:p>
          <a:p>
            <a:pPr marL="617220" algn="l" rtl="0" eaLnBrk="0">
              <a:lnSpc>
                <a:spcPts val="1595"/>
              </a:lnSpc>
              <a:spcBef>
                <a:spcPts val="120"/>
              </a:spcBef>
            </a:pPr>
            <a:r>
              <a:rPr sz="1200" kern="0" spc="60" dirty="0">
                <a:solidFill>
                  <a:srgbClr val="000000">
                    <a:alpha val="100000"/>
                  </a:srgbClr>
                </a:solidFill>
                <a:latin typeface="Arial" panose="020B0604020202020204"/>
                <a:ea typeface="Arial" panose="020B0604020202020204"/>
                <a:cs typeface="Arial" panose="020B0604020202020204"/>
              </a:rPr>
              <a:t>●</a:t>
            </a:r>
            <a:r>
              <a:rPr sz="1200" kern="0" spc="20" dirty="0">
                <a:solidFill>
                  <a:srgbClr val="000000">
                    <a:alpha val="100000"/>
                  </a:srgbClr>
                </a:solidFill>
                <a:latin typeface="Arial" panose="020B0604020202020204"/>
                <a:ea typeface="Arial" panose="020B0604020202020204"/>
                <a:cs typeface="Arial" panose="020B0604020202020204"/>
              </a:rPr>
              <a:t>     </a:t>
            </a:r>
            <a:r>
              <a:rPr lang="en-US" altLang="zh-CN" sz="1200" kern="0" spc="20" dirty="0">
                <a:solidFill>
                  <a:srgbClr val="000000">
                    <a:alpha val="100000"/>
                  </a:srgbClr>
                </a:solidFill>
                <a:latin typeface="Arial" panose="020B0604020202020204"/>
                <a:ea typeface="Arial" panose="020B0604020202020204"/>
                <a:cs typeface="Arial" panose="020B0604020202020204"/>
              </a:rPr>
              <a:t>Dermatitis Atopic</a:t>
            </a:r>
            <a:endParaRPr lang="en-US" altLang="en-US" sz="1200" dirty="0"/>
          </a:p>
          <a:p>
            <a:pPr marL="617220" algn="l" rtl="0" eaLnBrk="0">
              <a:lnSpc>
                <a:spcPts val="1595"/>
              </a:lnSpc>
              <a:spcBef>
                <a:spcPts val="60"/>
              </a:spcBef>
            </a:pPr>
            <a:r>
              <a:rPr sz="1200" kern="0" spc="-30" dirty="0">
                <a:solidFill>
                  <a:srgbClr val="000000">
                    <a:alpha val="100000"/>
                  </a:srgbClr>
                </a:solidFill>
                <a:latin typeface="Arial" panose="020B0604020202020204"/>
                <a:ea typeface="Arial" panose="020B0604020202020204"/>
                <a:cs typeface="Arial" panose="020B0604020202020204"/>
              </a:rPr>
              <a:t>●</a:t>
            </a:r>
            <a:r>
              <a:rPr sz="1200" kern="0" spc="40" dirty="0">
                <a:solidFill>
                  <a:srgbClr val="000000">
                    <a:alpha val="100000"/>
                  </a:srgbClr>
                </a:solidFill>
                <a:latin typeface="Arial" panose="020B0604020202020204"/>
                <a:ea typeface="Arial" panose="020B0604020202020204"/>
                <a:cs typeface="Arial" panose="020B0604020202020204"/>
              </a:rPr>
              <a:t>     </a:t>
            </a:r>
            <a:r>
              <a:rPr sz="1200" kern="0" spc="-30" dirty="0">
                <a:solidFill>
                  <a:srgbClr val="000000">
                    <a:alpha val="100000"/>
                  </a:srgbClr>
                </a:solidFill>
                <a:latin typeface="Arial" panose="020B0604020202020204"/>
                <a:ea typeface="Arial" panose="020B0604020202020204"/>
                <a:cs typeface="Arial" panose="020B0604020202020204"/>
              </a:rPr>
              <a:t>Psoriasis</a:t>
            </a:r>
            <a:endParaRPr lang="en-US" altLang="en-US" sz="1200" dirty="0"/>
          </a:p>
          <a:p>
            <a:pPr marL="617220" algn="l" rtl="0" eaLnBrk="0">
              <a:lnSpc>
                <a:spcPts val="1595"/>
              </a:lnSpc>
              <a:spcBef>
                <a:spcPts val="60"/>
              </a:spcBef>
            </a:pPr>
            <a:r>
              <a:rPr sz="1200" kern="0" spc="-40" dirty="0">
                <a:solidFill>
                  <a:srgbClr val="000000">
                    <a:alpha val="100000"/>
                  </a:srgbClr>
                </a:solidFill>
                <a:latin typeface="Arial" panose="020B0604020202020204"/>
                <a:ea typeface="Arial" panose="020B0604020202020204"/>
                <a:cs typeface="Arial" panose="020B0604020202020204"/>
              </a:rPr>
              <a:t>●</a:t>
            </a:r>
            <a:r>
              <a:rPr sz="1200" kern="0" spc="50" dirty="0">
                <a:solidFill>
                  <a:srgbClr val="000000">
                    <a:alpha val="100000"/>
                  </a:srgbClr>
                </a:solidFill>
                <a:latin typeface="Arial" panose="020B0604020202020204"/>
                <a:ea typeface="Arial" panose="020B0604020202020204"/>
                <a:cs typeface="Arial" panose="020B0604020202020204"/>
              </a:rPr>
              <a:t>     </a:t>
            </a:r>
            <a:r>
              <a:rPr sz="1200" kern="0" spc="-40" dirty="0">
                <a:solidFill>
                  <a:srgbClr val="000000">
                    <a:alpha val="100000"/>
                  </a:srgbClr>
                </a:solidFill>
                <a:latin typeface="Arial" panose="020B0604020202020204"/>
                <a:ea typeface="Arial" panose="020B0604020202020204"/>
                <a:cs typeface="Arial" panose="020B0604020202020204"/>
              </a:rPr>
              <a:t>Rosacea</a:t>
            </a:r>
            <a:endParaRPr lang="en-US" altLang="en-US" sz="1200" dirty="0"/>
          </a:p>
          <a:p>
            <a:pPr marL="617220" algn="l" rtl="0" eaLnBrk="0">
              <a:lnSpc>
                <a:spcPts val="1595"/>
              </a:lnSpc>
              <a:spcBef>
                <a:spcPts val="60"/>
              </a:spcBef>
            </a:pPr>
            <a:r>
              <a:rPr sz="1200" kern="0" spc="-30" dirty="0">
                <a:solidFill>
                  <a:srgbClr val="000000">
                    <a:alpha val="100000"/>
                  </a:srgbClr>
                </a:solidFill>
                <a:latin typeface="Arial" panose="020B0604020202020204"/>
                <a:ea typeface="Arial" panose="020B0604020202020204"/>
                <a:cs typeface="Arial" panose="020B0604020202020204"/>
              </a:rPr>
              <a:t>●</a:t>
            </a:r>
            <a:r>
              <a:rPr sz="1200" kern="0" spc="20" dirty="0">
                <a:solidFill>
                  <a:srgbClr val="000000">
                    <a:alpha val="100000"/>
                  </a:srgbClr>
                </a:solidFill>
                <a:latin typeface="Arial" panose="020B0604020202020204"/>
                <a:ea typeface="Arial" panose="020B0604020202020204"/>
                <a:cs typeface="Arial" panose="020B0604020202020204"/>
              </a:rPr>
              <a:t>     </a:t>
            </a:r>
            <a:r>
              <a:rPr lang="en-US" altLang="zh-CN" sz="1200" kern="0" spc="20" dirty="0">
                <a:solidFill>
                  <a:srgbClr val="000000">
                    <a:alpha val="100000"/>
                  </a:srgbClr>
                </a:solidFill>
                <a:latin typeface="Arial" panose="020B0604020202020204"/>
                <a:ea typeface="Arial" panose="020B0604020202020204"/>
                <a:cs typeface="Arial" panose="020B0604020202020204"/>
              </a:rPr>
              <a:t>Jerawat</a:t>
            </a:r>
            <a:endParaRPr lang="en-US" altLang="en-US" sz="1200" dirty="0"/>
          </a:p>
          <a:p>
            <a:pPr marL="160020" algn="l" rtl="0" eaLnBrk="0">
              <a:lnSpc>
                <a:spcPts val="1595"/>
              </a:lnSpc>
              <a:spcBef>
                <a:spcPts val="60"/>
              </a:spcBef>
            </a:pPr>
            <a:r>
              <a:rPr sz="1200" kern="0" spc="-20" dirty="0">
                <a:solidFill>
                  <a:srgbClr val="000000">
                    <a:alpha val="100000"/>
                  </a:srgbClr>
                </a:solidFill>
                <a:latin typeface="Arial" panose="020B0604020202020204"/>
                <a:ea typeface="Arial" panose="020B0604020202020204"/>
                <a:cs typeface="Arial" panose="020B0604020202020204"/>
              </a:rPr>
              <a:t>●</a:t>
            </a:r>
            <a:r>
              <a:rPr sz="1200" kern="0" spc="20" dirty="0">
                <a:solidFill>
                  <a:srgbClr val="000000">
                    <a:alpha val="100000"/>
                  </a:srgbClr>
                </a:solidFill>
                <a:latin typeface="Arial" panose="020B0604020202020204"/>
                <a:ea typeface="Arial" panose="020B0604020202020204"/>
                <a:cs typeface="Arial" panose="020B0604020202020204"/>
              </a:rPr>
              <a:t>     </a:t>
            </a:r>
            <a:r>
              <a:rPr lang="en-US" altLang="zh-CN" sz="1200" kern="0" spc="20" dirty="0">
                <a:solidFill>
                  <a:srgbClr val="000000">
                    <a:alpha val="100000"/>
                  </a:srgbClr>
                </a:solidFill>
                <a:latin typeface="Arial" panose="020B0604020202020204"/>
                <a:ea typeface="Arial" panose="020B0604020202020204"/>
                <a:cs typeface="Arial" panose="020B0604020202020204"/>
              </a:rPr>
              <a:t>Toleransi</a:t>
            </a:r>
            <a:endParaRPr lang="en-US" altLang="en-US" sz="1200" dirty="0"/>
          </a:p>
          <a:p>
            <a:pPr marL="472440" indent="-312420" algn="l" rtl="0" eaLnBrk="0">
              <a:lnSpc>
                <a:spcPct val="119000"/>
              </a:lnSpc>
              <a:spcBef>
                <a:spcPts val="65"/>
              </a:spcBef>
            </a:pPr>
            <a:r>
              <a:rPr sz="1200" kern="0" spc="-10" dirty="0">
                <a:solidFill>
                  <a:srgbClr val="000000">
                    <a:alpha val="100000"/>
                  </a:srgbClr>
                </a:solidFill>
                <a:latin typeface="Arial" panose="020B0604020202020204"/>
                <a:ea typeface="Arial" panose="020B0604020202020204"/>
                <a:cs typeface="Arial" panose="020B0604020202020204"/>
              </a:rPr>
              <a:t>●</a:t>
            </a:r>
            <a:r>
              <a:rPr sz="1200" kern="0" spc="30" dirty="0">
                <a:solidFill>
                  <a:srgbClr val="000000">
                    <a:alpha val="100000"/>
                  </a:srgbClr>
                </a:solidFill>
                <a:latin typeface="Arial" panose="020B0604020202020204"/>
                <a:ea typeface="Arial" panose="020B0604020202020204"/>
                <a:cs typeface="Arial" panose="020B0604020202020204"/>
              </a:rPr>
              <a:t>     </a:t>
            </a:r>
            <a:r>
              <a:rPr lang="en-US" altLang="zh-CN" sz="1200" kern="0" spc="30" dirty="0">
                <a:solidFill>
                  <a:srgbClr val="000000">
                    <a:alpha val="100000"/>
                  </a:srgbClr>
                </a:solidFill>
                <a:latin typeface="Arial" panose="020B0604020202020204"/>
                <a:ea typeface="Arial" panose="020B0604020202020204"/>
                <a:cs typeface="Arial" panose="020B0604020202020204"/>
              </a:rPr>
              <a:t>Kepuasan pelanggan, tingkat rekomendasi, dan penggunaan berkelanjutan</a:t>
            </a:r>
            <a:endParaRPr lang="en-US" altLang="en-US" sz="1200" dirty="0"/>
          </a:p>
        </p:txBody>
      </p:sp>
      <p:sp>
        <p:nvSpPr>
          <p:cNvPr id="10" name="textbox 10"/>
          <p:cNvSpPr/>
          <p:nvPr/>
        </p:nvSpPr>
        <p:spPr>
          <a:xfrm>
            <a:off x="4872155" y="1541616"/>
            <a:ext cx="3235671" cy="1427480"/>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465"/>
              </a:lnSpc>
            </a:pPr>
            <a:r>
              <a:rPr lang="en-US" altLang="zh-CN" sz="1200" b="1" dirty="0"/>
              <a:t>Desain studi :</a:t>
            </a:r>
            <a:endParaRPr lang="en-US" altLang="en-US" sz="1200" b="1" dirty="0"/>
          </a:p>
          <a:p>
            <a:pPr marL="158750" algn="l" rtl="0" eaLnBrk="0">
              <a:lnSpc>
                <a:spcPts val="1595"/>
              </a:lnSpc>
              <a:spcBef>
                <a:spcPts val="1355"/>
              </a:spcBef>
            </a:pPr>
            <a:r>
              <a:rPr lang="en-US" altLang="en-US" sz="1200" dirty="0"/>
              <a:t>● </a:t>
            </a:r>
            <a:r>
              <a:rPr lang="en-US" altLang="zh-CN" sz="1200" dirty="0"/>
              <a:t>Studi pengguna dengan subjek sukarela</a:t>
            </a:r>
          </a:p>
          <a:p>
            <a:pPr marL="158750" algn="l" rtl="0" eaLnBrk="0">
              <a:lnSpc>
                <a:spcPts val="1595"/>
              </a:lnSpc>
              <a:spcBef>
                <a:spcPts val="1355"/>
              </a:spcBef>
            </a:pPr>
            <a:r>
              <a:rPr lang="en-US" altLang="zh-CN" sz="1200" dirty="0"/>
              <a:t>● Masa perawatan 4 minggu</a:t>
            </a:r>
          </a:p>
          <a:p>
            <a:pPr marL="158750" algn="l" rtl="0" eaLnBrk="0">
              <a:lnSpc>
                <a:spcPts val="1595"/>
              </a:lnSpc>
              <a:spcBef>
                <a:spcPts val="1355"/>
              </a:spcBef>
            </a:pPr>
            <a:r>
              <a:rPr lang="en-US" altLang="zh-CN" sz="1200" dirty="0"/>
              <a:t>● Termasuk 250 mata pelajaran</a:t>
            </a:r>
          </a:p>
          <a:p>
            <a:pPr marL="158750" algn="l" rtl="0" eaLnBrk="0">
              <a:lnSpc>
                <a:spcPts val="1595"/>
              </a:lnSpc>
              <a:spcBef>
                <a:spcPts val="1355"/>
              </a:spcBef>
            </a:pPr>
            <a:r>
              <a:rPr lang="en-US" altLang="zh-CN" sz="1200" dirty="0"/>
              <a:t>● Hasil yang dapat dinilai yang diterima dari 140 subjek</a:t>
            </a:r>
          </a:p>
          <a:p>
            <a:pPr marL="158750" algn="l" rtl="0" eaLnBrk="0">
              <a:lnSpc>
                <a:spcPts val="1595"/>
              </a:lnSpc>
              <a:spcBef>
                <a:spcPts val="1355"/>
              </a:spcBef>
            </a:pPr>
            <a:r>
              <a:rPr lang="en-US" altLang="zh-CN" sz="1200" dirty="0"/>
              <a:t>● Survei empiris tanpa evaluasi klinis</a:t>
            </a:r>
            <a:endParaRPr lang="en-US" altLang="en-US" sz="1200" dirty="0"/>
          </a:p>
        </p:txBody>
      </p:sp>
      <p:sp>
        <p:nvSpPr>
          <p:cNvPr id="11" name="textbox 11"/>
          <p:cNvSpPr/>
          <p:nvPr/>
        </p:nvSpPr>
        <p:spPr>
          <a:xfrm>
            <a:off x="0" y="25"/>
            <a:ext cx="9144000" cy="511175"/>
          </a:xfrm>
          <a:prstGeom prst="rect">
            <a:avLst/>
          </a:prstGeom>
          <a:solidFill>
            <a:srgbClr val="AED9DC"/>
          </a:solidFill>
        </p:spPr>
        <p:txBody>
          <a:bodyPr vert="horz" wrap="square" lIns="0" tIns="0" rIns="0" bIns="0"/>
          <a:lstStyle/>
          <a:p>
            <a:pPr algn="l" rtl="0" eaLnBrk="0">
              <a:lnSpc>
                <a:spcPct val="100000"/>
              </a:lnSpc>
            </a:pPr>
            <a:endParaRPr lang="en-US" altLang="en-US" sz="900" dirty="0"/>
          </a:p>
          <a:p>
            <a:pPr algn="l" rtl="0" eaLnBrk="0">
              <a:lnSpc>
                <a:spcPct val="7000"/>
              </a:lnSpc>
            </a:pPr>
            <a:endParaRPr lang="en-US" altLang="en-US" sz="100" dirty="0"/>
          </a:p>
          <a:p>
            <a:pPr marL="308610" algn="l" rtl="0" eaLnBrk="0">
              <a:lnSpc>
                <a:spcPts val="1710"/>
              </a:lnSpc>
            </a:pPr>
            <a:r>
              <a:rPr lang="en-US" altLang="zh-CN" sz="1400" b="1" dirty="0"/>
              <a:t>Parameter target </a:t>
            </a:r>
            <a:r>
              <a:rPr lang="zh-CN" altLang="en-US" sz="1400" b="1" dirty="0"/>
              <a:t>&amp; </a:t>
            </a:r>
            <a:r>
              <a:rPr lang="en-US" altLang="zh-CN" sz="1400" b="1" dirty="0"/>
              <a:t>Desain studi</a:t>
            </a:r>
            <a:endParaRPr lang="en-US" altLang="en-US" sz="1400" b="1" dirty="0"/>
          </a:p>
        </p:txBody>
      </p:sp>
      <p:pic>
        <p:nvPicPr>
          <p:cNvPr id="12" name="picture 12"/>
          <p:cNvPicPr>
            <a:picLocks noChangeAspect="1"/>
          </p:cNvPicPr>
          <p:nvPr/>
        </p:nvPicPr>
        <p:blipFill>
          <a:blip r:embed="rId2"/>
          <a:stretch>
            <a:fillRect/>
          </a:stretch>
        </p:blipFill>
        <p:spPr>
          <a:xfrm rot="21600000">
            <a:off x="7219274" y="4751799"/>
            <a:ext cx="1801874" cy="2429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3"/>
          <p:cNvGraphicFramePr>
            <a:graphicFrameLocks noGrp="1"/>
          </p:cNvGraphicFramePr>
          <p:nvPr/>
        </p:nvGraphicFramePr>
        <p:xfrm>
          <a:off x="358562" y="1022124"/>
          <a:ext cx="7247888" cy="740408"/>
        </p:xfrm>
        <a:graphic>
          <a:graphicData uri="http://schemas.openxmlformats.org/drawingml/2006/table">
            <a:tbl>
              <a:tblPr/>
              <a:tblGrid>
                <a:gridCol w="1452244">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52244">
                  <a:extLst>
                    <a:ext uri="{9D8B030D-6E8A-4147-A177-3AD203B41FA5}">
                      <a16:colId xmlns:a16="http://schemas.microsoft.com/office/drawing/2014/main" val="20004"/>
                    </a:ext>
                  </a:extLst>
                </a:gridCol>
              </a:tblGrid>
              <a:tr h="370204">
                <a:tc>
                  <a:txBody>
                    <a:bodyPr/>
                    <a:lstStyle/>
                    <a:p>
                      <a:pPr algn="l" rtl="0" eaLnBrk="0">
                        <a:lnSpc>
                          <a:spcPct val="101000"/>
                        </a:lnSpc>
                      </a:pPr>
                      <a:endParaRPr lang="en-US" altLang="en-US" sz="800" dirty="0"/>
                    </a:p>
                    <a:p>
                      <a:pPr marL="358775" algn="l" rtl="0" eaLnBrk="0">
                        <a:lnSpc>
                          <a:spcPct val="82000"/>
                        </a:lnSpc>
                        <a:spcBef>
                          <a:spcPts val="0"/>
                        </a:spcBef>
                      </a:pPr>
                      <a:r>
                        <a:rPr lang="en-US" altLang="zh-CN" sz="1200" dirty="0"/>
                        <a:t>   Usia</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A2C4C9"/>
                    </a:solidFill>
                  </a:tcPr>
                </a:tc>
                <a:tc>
                  <a:txBody>
                    <a:bodyPr/>
                    <a:lstStyle/>
                    <a:p>
                      <a:pPr algn="l" rtl="0" eaLnBrk="0">
                        <a:lnSpc>
                          <a:spcPct val="104000"/>
                        </a:lnSpc>
                      </a:pPr>
                      <a:endParaRPr lang="en-US" altLang="en-US" sz="800" dirty="0"/>
                    </a:p>
                    <a:p>
                      <a:pPr marL="501015" algn="l" rtl="0" eaLnBrk="0">
                        <a:lnSpc>
                          <a:spcPct val="76000"/>
                        </a:lnSpc>
                        <a:spcBef>
                          <a:spcPts val="5"/>
                        </a:spcBef>
                      </a:pPr>
                      <a:r>
                        <a:rPr sz="1200" i="1" kern="0" spc="-20" dirty="0">
                          <a:solidFill>
                            <a:srgbClr val="000000">
                              <a:alpha val="100000"/>
                            </a:srgbClr>
                          </a:solidFill>
                          <a:latin typeface="Microsoft YaHei"/>
                          <a:ea typeface="Microsoft YaHei"/>
                          <a:cs typeface="Microsoft YaHei"/>
                        </a:rPr>
                        <a:t>3</a:t>
                      </a:r>
                      <a:r>
                        <a:rPr sz="1200" kern="0" spc="-50" dirty="0">
                          <a:solidFill>
                            <a:srgbClr val="000000">
                              <a:alpha val="100000"/>
                            </a:srgbClr>
                          </a:solidFill>
                          <a:latin typeface="Microsoft YaHei"/>
                          <a:ea typeface="Microsoft YaHei"/>
                          <a:cs typeface="Microsoft YaHei"/>
                        </a:rPr>
                        <a:t> </a:t>
                      </a:r>
                      <a:r>
                        <a:rPr sz="1200" i="1" kern="0" spc="-20" dirty="0">
                          <a:solidFill>
                            <a:srgbClr val="000000">
                              <a:alpha val="100000"/>
                            </a:srgbClr>
                          </a:solidFill>
                          <a:latin typeface="Microsoft YaHei"/>
                          <a:ea typeface="Microsoft YaHei"/>
                          <a:cs typeface="Microsoft YaHei"/>
                        </a:rPr>
                        <a:t>–</a:t>
                      </a:r>
                      <a:r>
                        <a:rPr sz="1200" kern="0" spc="-20" dirty="0">
                          <a:solidFill>
                            <a:srgbClr val="000000">
                              <a:alpha val="100000"/>
                            </a:srgbClr>
                          </a:solidFill>
                          <a:latin typeface="Microsoft YaHei"/>
                          <a:ea typeface="Microsoft YaHei"/>
                          <a:cs typeface="Microsoft YaHei"/>
                        </a:rPr>
                        <a:t> </a:t>
                      </a:r>
                      <a:r>
                        <a:rPr sz="1200" i="1" kern="0" spc="-20" dirty="0">
                          <a:solidFill>
                            <a:srgbClr val="000000">
                              <a:alpha val="100000"/>
                            </a:srgbClr>
                          </a:solidFill>
                          <a:latin typeface="Microsoft YaHei"/>
                          <a:ea typeface="Microsoft YaHei"/>
                          <a:cs typeface="Microsoft YaHei"/>
                        </a:rPr>
                        <a:t>9</a:t>
                      </a:r>
                      <a:r>
                        <a:rPr sz="1200" kern="0" spc="-90" dirty="0">
                          <a:solidFill>
                            <a:srgbClr val="000000">
                              <a:alpha val="100000"/>
                            </a:srgbClr>
                          </a:solidFill>
                          <a:latin typeface="Microsoft YaHei"/>
                          <a:ea typeface="Microsoft YaHei"/>
                          <a:cs typeface="Microsoft YaHei"/>
                        </a:rPr>
                        <a:t> </a:t>
                      </a:r>
                      <a:r>
                        <a:rPr lang="en-US" altLang="zh-CN" sz="1200" kern="0" spc="-90" dirty="0">
                          <a:solidFill>
                            <a:srgbClr val="000000">
                              <a:alpha val="100000"/>
                            </a:srgbClr>
                          </a:solidFill>
                          <a:latin typeface="Microsoft YaHei"/>
                          <a:ea typeface="Microsoft YaHei"/>
                          <a:cs typeface="Microsoft YaHei"/>
                        </a:rPr>
                        <a:t>thn</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434975" algn="l" rtl="0" eaLnBrk="0">
                        <a:lnSpc>
                          <a:spcPct val="83000"/>
                        </a:lnSpc>
                        <a:spcBef>
                          <a:spcPts val="5"/>
                        </a:spcBef>
                      </a:pPr>
                      <a:r>
                        <a:rPr sz="1100" i="1" kern="0" spc="-20" dirty="0">
                          <a:solidFill>
                            <a:srgbClr val="000000">
                              <a:alpha val="100000"/>
                            </a:srgbClr>
                          </a:solidFill>
                          <a:latin typeface="Microsoft YaHei"/>
                          <a:ea typeface="Microsoft YaHei"/>
                          <a:cs typeface="Microsoft YaHei"/>
                        </a:rPr>
                        <a:t>10</a:t>
                      </a:r>
                      <a:r>
                        <a:rPr sz="1100" kern="0" spc="-30" dirty="0">
                          <a:solidFill>
                            <a:srgbClr val="000000">
                              <a:alpha val="100000"/>
                            </a:srgbClr>
                          </a:solidFill>
                          <a:latin typeface="Microsoft YaHei"/>
                          <a:ea typeface="Microsoft YaHei"/>
                          <a:cs typeface="Microsoft YaHei"/>
                        </a:rPr>
                        <a:t> </a:t>
                      </a:r>
                      <a:r>
                        <a:rPr sz="1100" i="1" kern="0" spc="-20" dirty="0">
                          <a:solidFill>
                            <a:srgbClr val="000000">
                              <a:alpha val="100000"/>
                            </a:srgbClr>
                          </a:solidFill>
                          <a:latin typeface="Microsoft YaHei"/>
                          <a:ea typeface="Microsoft YaHei"/>
                          <a:cs typeface="Microsoft YaHei"/>
                        </a:rPr>
                        <a:t>–</a:t>
                      </a:r>
                      <a:r>
                        <a:rPr sz="1100" kern="0" spc="160" dirty="0">
                          <a:solidFill>
                            <a:srgbClr val="000000">
                              <a:alpha val="100000"/>
                            </a:srgbClr>
                          </a:solidFill>
                          <a:latin typeface="Microsoft YaHei"/>
                          <a:ea typeface="Microsoft YaHei"/>
                          <a:cs typeface="Microsoft YaHei"/>
                        </a:rPr>
                        <a:t> </a:t>
                      </a:r>
                      <a:r>
                        <a:rPr sz="1100" i="1" kern="0" spc="-20" dirty="0">
                          <a:solidFill>
                            <a:srgbClr val="000000">
                              <a:alpha val="100000"/>
                            </a:srgbClr>
                          </a:solidFill>
                          <a:latin typeface="Microsoft YaHei"/>
                          <a:ea typeface="Microsoft YaHei"/>
                          <a:cs typeface="Microsoft YaHei"/>
                        </a:rPr>
                        <a:t>19</a:t>
                      </a:r>
                      <a:r>
                        <a:rPr sz="1100" kern="0" spc="-70" dirty="0">
                          <a:solidFill>
                            <a:srgbClr val="000000">
                              <a:alpha val="100000"/>
                            </a:srgbClr>
                          </a:solidFill>
                          <a:latin typeface="Microsoft YaHei"/>
                          <a:ea typeface="Microsoft YaHei"/>
                          <a:cs typeface="Microsoft YaHei"/>
                        </a:rPr>
                        <a:t> </a:t>
                      </a:r>
                      <a:r>
                        <a:rPr lang="en-US" altLang="zh-CN" sz="1100" kern="0" spc="-70" dirty="0">
                          <a:solidFill>
                            <a:srgbClr val="000000">
                              <a:alpha val="100000"/>
                            </a:srgbClr>
                          </a:solidFill>
                          <a:latin typeface="Microsoft YaHei"/>
                          <a:ea typeface="Microsoft YaHei"/>
                          <a:cs typeface="Microsoft YaHei"/>
                        </a:rPr>
                        <a:t>thn</a:t>
                      </a:r>
                      <a:endParaRPr lang="en-US" altLang="en-US" sz="11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415290" algn="l" rtl="0" eaLnBrk="0">
                        <a:lnSpc>
                          <a:spcPct val="76000"/>
                        </a:lnSpc>
                        <a:spcBef>
                          <a:spcPts val="5"/>
                        </a:spcBef>
                      </a:pPr>
                      <a:r>
                        <a:rPr sz="1200" i="1" kern="0" spc="-30" dirty="0">
                          <a:solidFill>
                            <a:srgbClr val="000000">
                              <a:alpha val="100000"/>
                            </a:srgbClr>
                          </a:solidFill>
                          <a:latin typeface="Microsoft YaHei"/>
                          <a:ea typeface="Microsoft YaHei"/>
                          <a:cs typeface="Microsoft YaHei"/>
                        </a:rPr>
                        <a:t>20</a:t>
                      </a:r>
                      <a:r>
                        <a:rPr sz="1200" kern="0" spc="-10" dirty="0">
                          <a:solidFill>
                            <a:srgbClr val="000000">
                              <a:alpha val="100000"/>
                            </a:srgbClr>
                          </a:solidFill>
                          <a:latin typeface="Microsoft YaHei"/>
                          <a:ea typeface="Microsoft YaHei"/>
                          <a:cs typeface="Microsoft YaHei"/>
                        </a:rPr>
                        <a:t> </a:t>
                      </a:r>
                      <a:r>
                        <a:rPr sz="1200" i="1" kern="0" spc="-30" dirty="0">
                          <a:solidFill>
                            <a:srgbClr val="000000">
                              <a:alpha val="100000"/>
                            </a:srgbClr>
                          </a:solidFill>
                          <a:latin typeface="Microsoft YaHei"/>
                          <a:ea typeface="Microsoft YaHei"/>
                          <a:cs typeface="Microsoft YaHei"/>
                        </a:rPr>
                        <a:t>–</a:t>
                      </a:r>
                      <a:r>
                        <a:rPr sz="1200" kern="0" spc="-30" dirty="0">
                          <a:solidFill>
                            <a:srgbClr val="000000">
                              <a:alpha val="100000"/>
                            </a:srgbClr>
                          </a:solidFill>
                          <a:latin typeface="Microsoft YaHei"/>
                          <a:ea typeface="Microsoft YaHei"/>
                          <a:cs typeface="Microsoft YaHei"/>
                        </a:rPr>
                        <a:t> </a:t>
                      </a:r>
                      <a:r>
                        <a:rPr sz="1200" i="1" kern="0" spc="-30" dirty="0">
                          <a:solidFill>
                            <a:srgbClr val="000000">
                              <a:alpha val="100000"/>
                            </a:srgbClr>
                          </a:solidFill>
                          <a:latin typeface="Microsoft YaHei"/>
                          <a:ea typeface="Microsoft YaHei"/>
                          <a:cs typeface="Microsoft YaHei"/>
                        </a:rPr>
                        <a:t>44</a:t>
                      </a:r>
                      <a:r>
                        <a:rPr sz="1200" kern="0" spc="-90" dirty="0">
                          <a:solidFill>
                            <a:srgbClr val="000000">
                              <a:alpha val="100000"/>
                            </a:srgbClr>
                          </a:solidFill>
                          <a:latin typeface="Microsoft YaHei"/>
                          <a:ea typeface="Microsoft YaHei"/>
                          <a:cs typeface="Microsoft YaHei"/>
                        </a:rPr>
                        <a:t> </a:t>
                      </a:r>
                      <a:r>
                        <a:rPr lang="en-US" altLang="zh-CN" sz="1200" kern="0" spc="-90" dirty="0">
                          <a:solidFill>
                            <a:srgbClr val="000000">
                              <a:alpha val="100000"/>
                            </a:srgbClr>
                          </a:solidFill>
                          <a:latin typeface="Microsoft YaHei"/>
                          <a:ea typeface="Microsoft YaHei"/>
                          <a:cs typeface="Microsoft YaHei"/>
                        </a:rPr>
                        <a:t>thn</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520065" algn="l" rtl="0" eaLnBrk="0">
                        <a:lnSpc>
                          <a:spcPct val="76000"/>
                        </a:lnSpc>
                        <a:spcBef>
                          <a:spcPts val="5"/>
                        </a:spcBef>
                      </a:pPr>
                      <a:r>
                        <a:rPr sz="1200" i="1" kern="0" spc="-70" dirty="0">
                          <a:solidFill>
                            <a:srgbClr val="000000">
                              <a:alpha val="100000"/>
                            </a:srgbClr>
                          </a:solidFill>
                          <a:latin typeface="Microsoft YaHei"/>
                          <a:ea typeface="Microsoft YaHei"/>
                          <a:cs typeface="Microsoft YaHei"/>
                        </a:rPr>
                        <a:t>≥</a:t>
                      </a:r>
                      <a:r>
                        <a:rPr sz="1200" kern="0" spc="-10" dirty="0">
                          <a:solidFill>
                            <a:srgbClr val="000000">
                              <a:alpha val="100000"/>
                            </a:srgbClr>
                          </a:solidFill>
                          <a:latin typeface="Microsoft YaHei"/>
                          <a:ea typeface="Microsoft YaHei"/>
                          <a:cs typeface="Microsoft YaHei"/>
                        </a:rPr>
                        <a:t> </a:t>
                      </a:r>
                      <a:r>
                        <a:rPr sz="1200" i="1" kern="0" spc="-70" dirty="0">
                          <a:solidFill>
                            <a:srgbClr val="000000">
                              <a:alpha val="100000"/>
                            </a:srgbClr>
                          </a:solidFill>
                          <a:latin typeface="Microsoft YaHei"/>
                          <a:ea typeface="Microsoft YaHei"/>
                          <a:cs typeface="Microsoft YaHei"/>
                        </a:rPr>
                        <a:t>45</a:t>
                      </a:r>
                      <a:r>
                        <a:rPr sz="1200" kern="0" spc="-100" dirty="0">
                          <a:solidFill>
                            <a:srgbClr val="000000">
                              <a:alpha val="100000"/>
                            </a:srgbClr>
                          </a:solidFill>
                          <a:latin typeface="Microsoft YaHei"/>
                          <a:ea typeface="Microsoft YaHei"/>
                          <a:cs typeface="Microsoft YaHei"/>
                        </a:rPr>
                        <a:t> </a:t>
                      </a:r>
                      <a:r>
                        <a:rPr lang="en-US" altLang="zh-CN" sz="1200" kern="0" spc="-100" dirty="0">
                          <a:solidFill>
                            <a:srgbClr val="000000">
                              <a:alpha val="100000"/>
                            </a:srgbClr>
                          </a:solidFill>
                          <a:latin typeface="Microsoft YaHei"/>
                          <a:ea typeface="Microsoft YaHei"/>
                          <a:cs typeface="Microsoft YaHei"/>
                        </a:rPr>
                        <a:t>thn</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extLst>
                  <a:ext uri="{0D108BD9-81ED-4DB2-BD59-A6C34878D82A}">
                    <a16:rowId xmlns:a16="http://schemas.microsoft.com/office/drawing/2014/main" val="10000"/>
                  </a:ext>
                </a:extLst>
              </a:tr>
              <a:tr h="370204">
                <a:tc>
                  <a:txBody>
                    <a:bodyPr/>
                    <a:lstStyle/>
                    <a:p>
                      <a:pPr algn="l" rtl="0" eaLnBrk="0">
                        <a:lnSpc>
                          <a:spcPct val="111000"/>
                        </a:lnSpc>
                      </a:pPr>
                      <a:endParaRPr lang="en-US" altLang="en-US" sz="700" dirty="0"/>
                    </a:p>
                    <a:p>
                      <a:pPr marL="474345" algn="l" rtl="0" eaLnBrk="0">
                        <a:lnSpc>
                          <a:spcPct val="81000"/>
                        </a:lnSpc>
                        <a:spcBef>
                          <a:spcPts val="0"/>
                        </a:spcBef>
                      </a:pPr>
                      <a:r>
                        <a:rPr lang="en-US" altLang="zh-CN" sz="1200" dirty="0"/>
                        <a:t>Subyek</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algn="l" rtl="0" eaLnBrk="0">
                        <a:lnSpc>
                          <a:spcPct val="109000"/>
                        </a:lnSpc>
                      </a:pPr>
                      <a:endParaRPr lang="en-US" altLang="en-US" sz="800" dirty="0"/>
                    </a:p>
                    <a:p>
                      <a:pPr marL="659765" algn="l" rtl="0" eaLnBrk="0">
                        <a:lnSpc>
                          <a:spcPct val="74000"/>
                        </a:lnSpc>
                        <a:spcBef>
                          <a:spcPts val="5"/>
                        </a:spcBef>
                      </a:pPr>
                      <a:r>
                        <a:rPr sz="1200" kern="0" spc="-40" dirty="0">
                          <a:solidFill>
                            <a:srgbClr val="000000">
                              <a:alpha val="100000"/>
                            </a:srgbClr>
                          </a:solidFill>
                          <a:latin typeface="Calibri"/>
                          <a:ea typeface="Calibri"/>
                          <a:cs typeface="Calibri"/>
                        </a:rPr>
                        <a:t>16</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9000"/>
                        </a:lnSpc>
                      </a:pPr>
                      <a:endParaRPr lang="en-US" altLang="en-US" sz="800" dirty="0"/>
                    </a:p>
                    <a:p>
                      <a:pPr marL="659765" algn="l" rtl="0" eaLnBrk="0">
                        <a:lnSpc>
                          <a:spcPct val="74000"/>
                        </a:lnSpc>
                        <a:spcBef>
                          <a:spcPts val="5"/>
                        </a:spcBef>
                      </a:pPr>
                      <a:r>
                        <a:rPr sz="1200" kern="0" spc="-40" dirty="0">
                          <a:solidFill>
                            <a:srgbClr val="000000">
                              <a:alpha val="100000"/>
                            </a:srgbClr>
                          </a:solidFill>
                          <a:latin typeface="Calibri"/>
                          <a:ea typeface="Calibri"/>
                          <a:cs typeface="Calibri"/>
                        </a:rPr>
                        <a:t>12</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9000"/>
                        </a:lnSpc>
                      </a:pPr>
                      <a:endParaRPr lang="en-US" altLang="en-US" sz="800" dirty="0"/>
                    </a:p>
                    <a:p>
                      <a:pPr marL="654685" algn="l" rtl="0" eaLnBrk="0">
                        <a:lnSpc>
                          <a:spcPct val="74000"/>
                        </a:lnSpc>
                        <a:spcBef>
                          <a:spcPts val="5"/>
                        </a:spcBef>
                      </a:pPr>
                      <a:r>
                        <a:rPr sz="1200" kern="0" spc="-30" dirty="0">
                          <a:solidFill>
                            <a:srgbClr val="000000">
                              <a:alpha val="100000"/>
                            </a:srgbClr>
                          </a:solidFill>
                          <a:latin typeface="Calibri"/>
                          <a:ea typeface="Calibri"/>
                          <a:cs typeface="Calibri"/>
                        </a:rPr>
                        <a:t>63</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9000"/>
                        </a:lnSpc>
                      </a:pPr>
                      <a:endParaRPr lang="en-US" altLang="en-US" sz="800" dirty="0"/>
                    </a:p>
                    <a:p>
                      <a:pPr marL="654050" algn="l" rtl="0" eaLnBrk="0">
                        <a:lnSpc>
                          <a:spcPct val="74000"/>
                        </a:lnSpc>
                        <a:spcBef>
                          <a:spcPts val="5"/>
                        </a:spcBef>
                      </a:pPr>
                      <a:r>
                        <a:rPr sz="1200" kern="0" spc="-30" dirty="0">
                          <a:solidFill>
                            <a:srgbClr val="000000">
                              <a:alpha val="100000"/>
                            </a:srgbClr>
                          </a:solidFill>
                          <a:latin typeface="Calibri"/>
                          <a:ea typeface="Calibri"/>
                          <a:cs typeface="Calibri"/>
                        </a:rPr>
                        <a:t>50</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4" name="table 14"/>
          <p:cNvGraphicFramePr>
            <a:graphicFrameLocks noGrp="1"/>
          </p:cNvGraphicFramePr>
          <p:nvPr/>
        </p:nvGraphicFramePr>
        <p:xfrm>
          <a:off x="358562" y="2352525"/>
          <a:ext cx="7247888" cy="740408"/>
        </p:xfrm>
        <a:graphic>
          <a:graphicData uri="http://schemas.openxmlformats.org/drawingml/2006/table">
            <a:tbl>
              <a:tblPr/>
              <a:tblGrid>
                <a:gridCol w="1452244">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52244">
                  <a:extLst>
                    <a:ext uri="{9D8B030D-6E8A-4147-A177-3AD203B41FA5}">
                      <a16:colId xmlns:a16="http://schemas.microsoft.com/office/drawing/2014/main" val="20004"/>
                    </a:ext>
                  </a:extLst>
                </a:gridCol>
              </a:tblGrid>
              <a:tr h="370204">
                <a:tc>
                  <a:txBody>
                    <a:bodyPr/>
                    <a:lstStyle/>
                    <a:p>
                      <a:pPr algn="l" rtl="0" eaLnBrk="0">
                        <a:lnSpc>
                          <a:spcPct val="104000"/>
                        </a:lnSpc>
                      </a:pPr>
                      <a:endParaRPr lang="en-US" altLang="en-US" sz="800" dirty="0"/>
                    </a:p>
                    <a:p>
                      <a:pPr marL="470535" algn="l" rtl="0" eaLnBrk="0">
                        <a:lnSpc>
                          <a:spcPct val="80000"/>
                        </a:lnSpc>
                        <a:spcBef>
                          <a:spcPts val="0"/>
                        </a:spcBef>
                      </a:pPr>
                      <a:r>
                        <a:rPr lang="en-US" altLang="zh-CN" sz="1200" dirty="0"/>
                        <a:t>Penyakit</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A2C4C9"/>
                    </a:solidFill>
                  </a:tcPr>
                </a:tc>
                <a:tc>
                  <a:txBody>
                    <a:bodyPr/>
                    <a:lstStyle/>
                    <a:p>
                      <a:pPr algn="l" rtl="0" eaLnBrk="0">
                        <a:lnSpc>
                          <a:spcPct val="116000"/>
                        </a:lnSpc>
                      </a:pPr>
                      <a:endParaRPr lang="en-US" altLang="en-US" sz="500" dirty="0"/>
                    </a:p>
                    <a:p>
                      <a:pPr marL="177165" algn="l" rtl="0" eaLnBrk="0">
                        <a:lnSpc>
                          <a:spcPts val="1465"/>
                        </a:lnSpc>
                        <a:spcBef>
                          <a:spcPts val="0"/>
                        </a:spcBef>
                      </a:pPr>
                      <a:r>
                        <a:rPr lang="en-US" altLang="zh-CN" sz="1200" i="1" kern="0" spc="-50" dirty="0">
                          <a:solidFill>
                            <a:srgbClr val="000000">
                              <a:alpha val="100000"/>
                            </a:srgbClr>
                          </a:solidFill>
                          <a:latin typeface="Microsoft YaHei"/>
                          <a:ea typeface="Microsoft YaHei"/>
                          <a:cs typeface="Microsoft YaHei"/>
                        </a:rPr>
                        <a:t>D</a:t>
                      </a:r>
                      <a:r>
                        <a:rPr sz="1200" i="1" kern="0" spc="-50" dirty="0">
                          <a:solidFill>
                            <a:srgbClr val="000000">
                              <a:alpha val="100000"/>
                            </a:srgbClr>
                          </a:solidFill>
                          <a:latin typeface="Microsoft YaHei"/>
                          <a:ea typeface="Microsoft YaHei"/>
                          <a:cs typeface="Microsoft YaHei"/>
                        </a:rPr>
                        <a:t>ermatitis </a:t>
                      </a:r>
                      <a:r>
                        <a:rPr lang="en-US" altLang="zh-CN" sz="1200" i="1" kern="0" spc="-50" dirty="0">
                          <a:solidFill>
                            <a:srgbClr val="000000">
                              <a:alpha val="100000"/>
                            </a:srgbClr>
                          </a:solidFill>
                          <a:latin typeface="Microsoft YaHei"/>
                          <a:ea typeface="Microsoft YaHei"/>
                          <a:cs typeface="Microsoft YaHei"/>
                        </a:rPr>
                        <a:t>Atop</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424815" algn="l" rtl="0" eaLnBrk="0">
                        <a:lnSpc>
                          <a:spcPct val="80000"/>
                        </a:lnSpc>
                      </a:pPr>
                      <a:r>
                        <a:rPr sz="1200" i="1" kern="0" spc="-30" dirty="0">
                          <a:solidFill>
                            <a:srgbClr val="000000">
                              <a:alpha val="100000"/>
                            </a:srgbClr>
                          </a:solidFill>
                          <a:latin typeface="Microsoft YaHei"/>
                          <a:ea typeface="Microsoft YaHei"/>
                          <a:cs typeface="Microsoft YaHei"/>
                        </a:rPr>
                        <a:t>Psoriasis</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431165" algn="l" rtl="0" eaLnBrk="0">
                        <a:lnSpc>
                          <a:spcPct val="80000"/>
                        </a:lnSpc>
                      </a:pPr>
                      <a:r>
                        <a:rPr sz="1200" i="1" kern="0" spc="-20" dirty="0">
                          <a:solidFill>
                            <a:srgbClr val="000000">
                              <a:alpha val="100000"/>
                            </a:srgbClr>
                          </a:solidFill>
                          <a:latin typeface="Microsoft YaHei"/>
                          <a:ea typeface="Microsoft YaHei"/>
                          <a:cs typeface="Microsoft YaHei"/>
                        </a:rPr>
                        <a:t>Rosacea</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tc>
                  <a:txBody>
                    <a:bodyPr/>
                    <a:lstStyle/>
                    <a:p>
                      <a:pPr algn="l" rtl="0" eaLnBrk="0">
                        <a:lnSpc>
                          <a:spcPct val="104000"/>
                        </a:lnSpc>
                      </a:pPr>
                      <a:endParaRPr lang="en-US" altLang="en-US" sz="800" dirty="0"/>
                    </a:p>
                    <a:p>
                      <a:pPr marL="540385" algn="l" rtl="0" eaLnBrk="0">
                        <a:lnSpc>
                          <a:spcPct val="80000"/>
                        </a:lnSpc>
                      </a:pPr>
                      <a:r>
                        <a:rPr lang="en-US" altLang="zh-CN" sz="1200" dirty="0"/>
                        <a:t>Jerawat</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0E0E3"/>
                    </a:solidFill>
                  </a:tcPr>
                </a:tc>
                <a:extLst>
                  <a:ext uri="{0D108BD9-81ED-4DB2-BD59-A6C34878D82A}">
                    <a16:rowId xmlns:a16="http://schemas.microsoft.com/office/drawing/2014/main" val="10000"/>
                  </a:ext>
                </a:extLst>
              </a:tr>
              <a:tr h="370204">
                <a:tc>
                  <a:txBody>
                    <a:bodyPr/>
                    <a:lstStyle/>
                    <a:p>
                      <a:pPr algn="l" rtl="0" eaLnBrk="0">
                        <a:lnSpc>
                          <a:spcPct val="111000"/>
                        </a:lnSpc>
                      </a:pPr>
                      <a:endParaRPr lang="en-US" altLang="en-US" sz="700" dirty="0"/>
                    </a:p>
                    <a:p>
                      <a:pPr marL="474345" algn="l" rtl="0" eaLnBrk="0">
                        <a:lnSpc>
                          <a:spcPct val="81000"/>
                        </a:lnSpc>
                        <a:spcBef>
                          <a:spcPts val="0"/>
                        </a:spcBef>
                      </a:pPr>
                      <a:r>
                        <a:rPr sz="1200" kern="0" spc="0" dirty="0">
                          <a:solidFill>
                            <a:srgbClr val="000000">
                              <a:alpha val="100000"/>
                            </a:srgbClr>
                          </a:solidFill>
                          <a:latin typeface="Arial" panose="020B0604020202020204"/>
                          <a:ea typeface="Arial" panose="020B0604020202020204"/>
                          <a:cs typeface="Arial" panose="020B0604020202020204"/>
                        </a:rPr>
                        <a:t>Sub</a:t>
                      </a:r>
                      <a:r>
                        <a:rPr lang="en-US" altLang="zh-CN" sz="1200" kern="0" spc="0" dirty="0">
                          <a:solidFill>
                            <a:srgbClr val="000000">
                              <a:alpha val="100000"/>
                            </a:srgbClr>
                          </a:solidFill>
                          <a:latin typeface="Arial" panose="020B0604020202020204"/>
                          <a:ea typeface="Arial" panose="020B0604020202020204"/>
                          <a:cs typeface="Arial" panose="020B0604020202020204"/>
                        </a:rPr>
                        <a:t>yek</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algn="l" rtl="0" eaLnBrk="0">
                        <a:lnSpc>
                          <a:spcPct val="101000"/>
                        </a:lnSpc>
                      </a:pPr>
                      <a:endParaRPr lang="en-US" altLang="en-US" sz="800" dirty="0"/>
                    </a:p>
                    <a:p>
                      <a:pPr algn="l" rtl="0" eaLnBrk="0">
                        <a:lnSpc>
                          <a:spcPct val="7000"/>
                        </a:lnSpc>
                      </a:pPr>
                      <a:endParaRPr lang="en-US" altLang="en-US" sz="100" dirty="0"/>
                    </a:p>
                    <a:p>
                      <a:pPr marL="647065" algn="l" rtl="0" eaLnBrk="0">
                        <a:lnSpc>
                          <a:spcPct val="79000"/>
                        </a:lnSpc>
                      </a:pPr>
                      <a:r>
                        <a:rPr sz="1200" kern="0" spc="-20" dirty="0">
                          <a:solidFill>
                            <a:srgbClr val="000000">
                              <a:alpha val="100000"/>
                            </a:srgbClr>
                          </a:solidFill>
                          <a:latin typeface="Arial" panose="020B0604020202020204"/>
                          <a:ea typeface="Arial" panose="020B0604020202020204"/>
                          <a:cs typeface="Arial" panose="020B0604020202020204"/>
                        </a:rPr>
                        <a:t>75</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800" dirty="0"/>
                    </a:p>
                    <a:p>
                      <a:pPr marL="643255" algn="l" rtl="0" eaLnBrk="0">
                        <a:lnSpc>
                          <a:spcPct val="80000"/>
                        </a:lnSpc>
                        <a:spcBef>
                          <a:spcPts val="5"/>
                        </a:spcBef>
                      </a:pPr>
                      <a:r>
                        <a:rPr sz="1200" kern="0" spc="-20" dirty="0">
                          <a:solidFill>
                            <a:srgbClr val="000000">
                              <a:alpha val="100000"/>
                            </a:srgbClr>
                          </a:solidFill>
                          <a:latin typeface="Arial" panose="020B0604020202020204"/>
                          <a:ea typeface="Arial" panose="020B0604020202020204"/>
                          <a:cs typeface="Arial" panose="020B0604020202020204"/>
                        </a:rPr>
                        <a:t>34</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800" dirty="0"/>
                    </a:p>
                    <a:p>
                      <a:pPr marL="642620" algn="l" rtl="0" eaLnBrk="0">
                        <a:lnSpc>
                          <a:spcPct val="80000"/>
                        </a:lnSpc>
                        <a:spcBef>
                          <a:spcPts val="5"/>
                        </a:spcBef>
                      </a:pPr>
                      <a:r>
                        <a:rPr sz="1200" kern="0" spc="-10" dirty="0">
                          <a:solidFill>
                            <a:srgbClr val="000000">
                              <a:alpha val="100000"/>
                            </a:srgbClr>
                          </a:solidFill>
                          <a:latin typeface="Arial" panose="020B0604020202020204"/>
                          <a:ea typeface="Arial" panose="020B0604020202020204"/>
                          <a:cs typeface="Arial" panose="020B0604020202020204"/>
                        </a:rPr>
                        <a:t>21</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800" dirty="0"/>
                    </a:p>
                    <a:p>
                      <a:pPr marL="652145" algn="l" rtl="0" eaLnBrk="0">
                        <a:lnSpc>
                          <a:spcPct val="80000"/>
                        </a:lnSpc>
                        <a:spcBef>
                          <a:spcPts val="5"/>
                        </a:spcBef>
                      </a:pPr>
                      <a:r>
                        <a:rPr sz="1200" kern="0" spc="-30" dirty="0">
                          <a:solidFill>
                            <a:srgbClr val="000000">
                              <a:alpha val="100000"/>
                            </a:srgbClr>
                          </a:solidFill>
                          <a:latin typeface="Arial" panose="020B0604020202020204"/>
                          <a:ea typeface="Arial" panose="020B0604020202020204"/>
                          <a:cs typeface="Arial" panose="020B0604020202020204"/>
                        </a:rPr>
                        <a:t>10</a:t>
                      </a:r>
                      <a:endParaRPr lang="en-US" altLang="en-US" sz="1200" dirty="0"/>
                    </a:p>
                  </a:txBody>
                  <a:tcPr marL="0" marR="0" marT="0" marB="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5" name="textbox 15"/>
          <p:cNvSpPr/>
          <p:nvPr/>
        </p:nvSpPr>
        <p:spPr>
          <a:xfrm>
            <a:off x="0" y="25"/>
            <a:ext cx="9144000" cy="511175"/>
          </a:xfrm>
          <a:prstGeom prst="rect">
            <a:avLst/>
          </a:prstGeom>
          <a:solidFill>
            <a:srgbClr val="AED9DC"/>
          </a:solidFill>
        </p:spPr>
        <p:txBody>
          <a:bodyPr vert="horz" wrap="square" lIns="0" tIns="0" rIns="0" bIns="0"/>
          <a:lstStyle/>
          <a:p>
            <a:pPr algn="l" rtl="0" eaLnBrk="0">
              <a:lnSpc>
                <a:spcPct val="121000"/>
              </a:lnSpc>
            </a:pPr>
            <a:endParaRPr lang="en-US" altLang="en-US" sz="1000" dirty="0"/>
          </a:p>
          <a:p>
            <a:pPr marL="337820" algn="l" rtl="0" eaLnBrk="0">
              <a:lnSpc>
                <a:spcPct val="79000"/>
              </a:lnSpc>
              <a:spcBef>
                <a:spcPts val="5"/>
              </a:spcBef>
            </a:pPr>
            <a:r>
              <a:rPr lang="en-US" altLang="zh-CN" sz="1400" b="1" kern="0" spc="-30" dirty="0">
                <a:solidFill>
                  <a:srgbClr val="000000">
                    <a:alpha val="100000"/>
                  </a:srgbClr>
                </a:solidFill>
                <a:latin typeface="Arial" panose="020B0604020202020204"/>
                <a:ea typeface="Arial" panose="020B0604020202020204"/>
                <a:cs typeface="Arial" panose="020B0604020202020204"/>
              </a:rPr>
              <a:t>Pengelompokan Studi</a:t>
            </a:r>
            <a:endParaRPr lang="en-US" altLang="en-US" sz="1400" dirty="0"/>
          </a:p>
        </p:txBody>
      </p:sp>
      <p:sp>
        <p:nvSpPr>
          <p:cNvPr id="16" name="textbox 16"/>
          <p:cNvSpPr/>
          <p:nvPr/>
        </p:nvSpPr>
        <p:spPr>
          <a:xfrm>
            <a:off x="359984" y="3506223"/>
            <a:ext cx="4724400" cy="367665"/>
          </a:xfrm>
          <a:prstGeom prst="rect">
            <a:avLst/>
          </a:prstGeom>
        </p:spPr>
        <p:txBody>
          <a:bodyPr vert="horz" wrap="square" lIns="0" tIns="0" rIns="0" bIns="0"/>
          <a:lstStyle/>
          <a:p>
            <a:pPr algn="l" rtl="0" eaLnBrk="0">
              <a:lnSpc>
                <a:spcPct val="85000"/>
              </a:lnSpc>
            </a:pPr>
            <a:endParaRPr lang="en-US" altLang="en-US" sz="100" dirty="0"/>
          </a:p>
          <a:p>
            <a:pPr marL="12700" indent="1270" algn="l" rtl="0" eaLnBrk="0">
              <a:lnSpc>
                <a:spcPct val="102000"/>
              </a:lnSpc>
            </a:pPr>
            <a:r>
              <a:rPr lang="en-US" altLang="zh-CN" sz="1200" dirty="0"/>
              <a:t>Untuk semua penyakit, gejala</a:t>
            </a:r>
            <a:r>
              <a:rPr lang="zh-CN" altLang="en-US" sz="1200" dirty="0"/>
              <a:t>-</a:t>
            </a:r>
            <a:r>
              <a:rPr lang="en-US" altLang="zh-CN" sz="1200" dirty="0"/>
              <a:t>gejala berikut telah digambarkan sebagai sangat memberatkan (sangat kuat / kuat) :</a:t>
            </a:r>
            <a:endParaRPr lang="en-US" altLang="en-US" sz="1200" dirty="0"/>
          </a:p>
        </p:txBody>
      </p:sp>
      <p:sp>
        <p:nvSpPr>
          <p:cNvPr id="17" name="textbox 17"/>
          <p:cNvSpPr/>
          <p:nvPr/>
        </p:nvSpPr>
        <p:spPr>
          <a:xfrm>
            <a:off x="1065221" y="3993894"/>
            <a:ext cx="1373505" cy="714375"/>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390"/>
              </a:lnSpc>
            </a:pPr>
            <a:r>
              <a:rPr sz="1200" kern="0" spc="30" dirty="0">
                <a:solidFill>
                  <a:srgbClr val="000000">
                    <a:alpha val="100000"/>
                  </a:srgbClr>
                </a:solidFill>
                <a:latin typeface="Arial" panose="020B0604020202020204"/>
                <a:ea typeface="Arial" panose="020B0604020202020204"/>
                <a:cs typeface="Arial" panose="020B0604020202020204"/>
              </a:rPr>
              <a:t>●</a:t>
            </a:r>
            <a:r>
              <a:rPr sz="1200" kern="0" spc="40" dirty="0">
                <a:solidFill>
                  <a:srgbClr val="000000">
                    <a:alpha val="100000"/>
                  </a:srgbClr>
                </a:solidFill>
                <a:latin typeface="Arial" panose="020B0604020202020204"/>
                <a:ea typeface="Arial" panose="020B0604020202020204"/>
                <a:cs typeface="Arial" panose="020B0604020202020204"/>
              </a:rPr>
              <a:t> </a:t>
            </a:r>
            <a:r>
              <a:rPr lang="en-US" altLang="zh-CN" sz="1200" kern="0" spc="40" dirty="0">
                <a:solidFill>
                  <a:srgbClr val="000000">
                    <a:alpha val="100000"/>
                  </a:srgbClr>
                </a:solidFill>
                <a:latin typeface="Arial" panose="020B0604020202020204"/>
                <a:ea typeface="Arial" panose="020B0604020202020204"/>
                <a:cs typeface="Arial" panose="020B0604020202020204"/>
              </a:rPr>
              <a:t>Memerah</a:t>
            </a:r>
          </a:p>
          <a:p>
            <a:pPr marL="12700" algn="l" rtl="0" eaLnBrk="0">
              <a:lnSpc>
                <a:spcPts val="1390"/>
              </a:lnSpc>
            </a:pPr>
            <a:r>
              <a:rPr lang="en-US" altLang="zh-CN" sz="1200" kern="0" spc="40" dirty="0">
                <a:solidFill>
                  <a:srgbClr val="000000">
                    <a:alpha val="100000"/>
                  </a:srgbClr>
                </a:solidFill>
                <a:latin typeface="Arial" panose="020B0604020202020204"/>
                <a:ea typeface="Arial" panose="020B0604020202020204"/>
                <a:cs typeface="Arial" panose="020B0604020202020204"/>
              </a:rPr>
              <a:t>● Ketegangan kulit</a:t>
            </a:r>
          </a:p>
          <a:p>
            <a:pPr marL="12700" algn="l" rtl="0" eaLnBrk="0">
              <a:lnSpc>
                <a:spcPts val="1390"/>
              </a:lnSpc>
            </a:pPr>
            <a:r>
              <a:rPr lang="en-US" altLang="zh-CN" sz="1200" kern="0" spc="40" dirty="0">
                <a:solidFill>
                  <a:srgbClr val="000000">
                    <a:alpha val="100000"/>
                  </a:srgbClr>
                </a:solidFill>
                <a:latin typeface="Arial" panose="020B0604020202020204"/>
                <a:ea typeface="Arial" panose="020B0604020202020204"/>
                <a:cs typeface="Arial" panose="020B0604020202020204"/>
              </a:rPr>
              <a:t>● Gatal</a:t>
            </a:r>
          </a:p>
          <a:p>
            <a:pPr marL="12700" algn="l" rtl="0" eaLnBrk="0">
              <a:lnSpc>
                <a:spcPts val="1390"/>
              </a:lnSpc>
            </a:pPr>
            <a:r>
              <a:rPr lang="en-US" altLang="zh-CN" sz="1200" kern="0" spc="40" dirty="0">
                <a:solidFill>
                  <a:srgbClr val="000000">
                    <a:alpha val="100000"/>
                  </a:srgbClr>
                </a:solidFill>
                <a:latin typeface="Arial" panose="020B0604020202020204"/>
                <a:ea typeface="Arial" panose="020B0604020202020204"/>
                <a:cs typeface="Arial" panose="020B0604020202020204"/>
              </a:rPr>
              <a:t>● Penampilan kulit</a:t>
            </a:r>
            <a:endParaRPr lang="en-US" altLang="en-US" sz="1200" dirty="0"/>
          </a:p>
        </p:txBody>
      </p:sp>
      <p:sp>
        <p:nvSpPr>
          <p:cNvPr id="18" name="textbox 18"/>
          <p:cNvSpPr/>
          <p:nvPr/>
        </p:nvSpPr>
        <p:spPr>
          <a:xfrm>
            <a:off x="2643190" y="3993903"/>
            <a:ext cx="1109980" cy="702944"/>
          </a:xfrm>
          <a:prstGeom prst="rect">
            <a:avLst/>
          </a:prstGeom>
        </p:spPr>
        <p:txBody>
          <a:bodyPr vert="horz" wrap="square" lIns="0" tIns="0" rIns="0" bIns="0"/>
          <a:lstStyle/>
          <a:p>
            <a:pPr algn="l" rtl="0" eaLnBrk="0">
              <a:lnSpc>
                <a:spcPct val="85000"/>
              </a:lnSpc>
            </a:pPr>
            <a:endParaRPr lang="en-US" altLang="en-US" sz="100" dirty="0"/>
          </a:p>
          <a:p>
            <a:pPr marL="12700" algn="l" rtl="0" eaLnBrk="0">
              <a:lnSpc>
                <a:spcPct val="101000"/>
              </a:lnSpc>
            </a:pPr>
            <a:r>
              <a:rPr sz="1200" kern="0" spc="-10" dirty="0">
                <a:solidFill>
                  <a:srgbClr val="000000">
                    <a:alpha val="100000"/>
                  </a:srgbClr>
                </a:solidFill>
                <a:latin typeface="Arial" panose="020B0604020202020204"/>
                <a:ea typeface="Arial" panose="020B0604020202020204"/>
                <a:cs typeface="Arial" panose="020B0604020202020204"/>
              </a:rPr>
              <a:t>(78%</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of</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subje</a:t>
            </a:r>
            <a:r>
              <a:rPr lang="en-US" altLang="zh-CN" sz="1200" kern="0" spc="0" dirty="0">
                <a:solidFill>
                  <a:srgbClr val="000000">
                    <a:alpha val="100000"/>
                  </a:srgbClr>
                </a:solidFill>
                <a:latin typeface="Arial" panose="020B0604020202020204"/>
                <a:ea typeface="Arial" panose="020B0604020202020204"/>
                <a:cs typeface="Arial" panose="020B0604020202020204"/>
              </a:rPr>
              <a:t>k</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(76%</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of</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subje</a:t>
            </a:r>
            <a:r>
              <a:rPr lang="en-US" altLang="zh-CN" sz="1200" kern="0" spc="0" dirty="0">
                <a:solidFill>
                  <a:srgbClr val="000000">
                    <a:alpha val="100000"/>
                  </a:srgbClr>
                </a:solidFill>
                <a:latin typeface="Arial" panose="020B0604020202020204"/>
                <a:ea typeface="Arial" panose="020B0604020202020204"/>
                <a:cs typeface="Arial" panose="020B0604020202020204"/>
              </a:rPr>
              <a:t>k</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(76%</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of</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subje</a:t>
            </a:r>
            <a:r>
              <a:rPr lang="en-US" altLang="zh-CN" sz="1200" kern="0" spc="0" dirty="0">
                <a:solidFill>
                  <a:srgbClr val="000000">
                    <a:alpha val="100000"/>
                  </a:srgbClr>
                </a:solidFill>
                <a:latin typeface="Arial" panose="020B0604020202020204"/>
                <a:ea typeface="Arial" panose="020B0604020202020204"/>
                <a:cs typeface="Arial" panose="020B0604020202020204"/>
              </a:rPr>
              <a:t>k</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(72%</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of</a:t>
            </a:r>
            <a:r>
              <a:rPr sz="1200" kern="0" spc="30" dirty="0">
                <a:solidFill>
                  <a:srgbClr val="000000">
                    <a:alpha val="100000"/>
                  </a:srgbClr>
                </a:solidFill>
                <a:latin typeface="Arial" panose="020B0604020202020204"/>
                <a:ea typeface="Arial" panose="020B0604020202020204"/>
                <a:cs typeface="Arial" panose="020B0604020202020204"/>
              </a:rPr>
              <a:t> </a:t>
            </a:r>
            <a:r>
              <a:rPr sz="1200" kern="0" spc="0" dirty="0">
                <a:solidFill>
                  <a:srgbClr val="000000">
                    <a:alpha val="100000"/>
                  </a:srgbClr>
                </a:solidFill>
                <a:latin typeface="Arial" panose="020B0604020202020204"/>
                <a:ea typeface="Arial" panose="020B0604020202020204"/>
                <a:cs typeface="Arial" panose="020B0604020202020204"/>
              </a:rPr>
              <a:t>subje</a:t>
            </a:r>
            <a:r>
              <a:rPr lang="en-US" altLang="zh-CN" sz="1200" kern="0" spc="0" dirty="0">
                <a:solidFill>
                  <a:srgbClr val="000000">
                    <a:alpha val="100000"/>
                  </a:srgbClr>
                </a:solidFill>
                <a:latin typeface="Arial" panose="020B0604020202020204"/>
                <a:ea typeface="Arial" panose="020B0604020202020204"/>
                <a:cs typeface="Arial" panose="020B0604020202020204"/>
              </a:rPr>
              <a:t>k</a:t>
            </a:r>
            <a:r>
              <a:rPr sz="1200" kern="0" spc="-10" dirty="0">
                <a:solidFill>
                  <a:srgbClr val="000000">
                    <a:alpha val="100000"/>
                  </a:srgbClr>
                </a:solidFill>
                <a:latin typeface="Arial" panose="020B0604020202020204"/>
                <a:ea typeface="Arial" panose="020B0604020202020204"/>
                <a:cs typeface="Arial" panose="020B0604020202020204"/>
              </a:rPr>
              <a:t>)</a:t>
            </a:r>
            <a:endParaRPr lang="en-US" altLang="en-US" sz="1200" dirty="0"/>
          </a:p>
        </p:txBody>
      </p:sp>
      <p:pic>
        <p:nvPicPr>
          <p:cNvPr id="19" name="picture 19"/>
          <p:cNvPicPr>
            <a:picLocks noChangeAspect="1"/>
          </p:cNvPicPr>
          <p:nvPr/>
        </p:nvPicPr>
        <p:blipFill>
          <a:blip r:embed="rId2"/>
          <a:stretch>
            <a:fillRect/>
          </a:stretch>
        </p:blipFill>
        <p:spPr>
          <a:xfrm rot="21600000">
            <a:off x="7219274" y="4751799"/>
            <a:ext cx="1801874" cy="242999"/>
          </a:xfrm>
          <a:prstGeom prst="rect">
            <a:avLst/>
          </a:prstGeom>
        </p:spPr>
      </p:pic>
      <p:sp>
        <p:nvSpPr>
          <p:cNvPr id="20" name="textbox 20"/>
          <p:cNvSpPr/>
          <p:nvPr/>
        </p:nvSpPr>
        <p:spPr>
          <a:xfrm>
            <a:off x="361140" y="1997906"/>
            <a:ext cx="1461135" cy="211454"/>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465"/>
              </a:lnSpc>
            </a:pPr>
            <a:r>
              <a:rPr sz="1200" b="1" kern="0" spc="-10" dirty="0">
                <a:solidFill>
                  <a:srgbClr val="000000">
                    <a:alpha val="100000"/>
                  </a:srgbClr>
                </a:solidFill>
                <a:latin typeface="Arial" panose="020B0604020202020204"/>
                <a:ea typeface="Arial" panose="020B0604020202020204"/>
                <a:cs typeface="Arial" panose="020B0604020202020204"/>
              </a:rPr>
              <a:t>Disease</a:t>
            </a:r>
            <a:r>
              <a:rPr sz="1200" b="1" kern="0" spc="30" dirty="0">
                <a:solidFill>
                  <a:srgbClr val="000000">
                    <a:alpha val="100000"/>
                  </a:srgbClr>
                </a:solidFill>
                <a:latin typeface="Arial" panose="020B0604020202020204"/>
                <a:ea typeface="Arial" panose="020B0604020202020204"/>
                <a:cs typeface="Arial" panose="020B0604020202020204"/>
              </a:rPr>
              <a:t> </a:t>
            </a:r>
            <a:r>
              <a:rPr sz="1200" b="1" kern="0" spc="-10" dirty="0">
                <a:solidFill>
                  <a:srgbClr val="000000">
                    <a:alpha val="100000"/>
                  </a:srgbClr>
                </a:solidFill>
                <a:latin typeface="Arial" panose="020B0604020202020204"/>
                <a:ea typeface="Arial" panose="020B0604020202020204"/>
                <a:cs typeface="Arial" panose="020B0604020202020204"/>
              </a:rPr>
              <a:t>distribu</a:t>
            </a:r>
            <a:r>
              <a:rPr sz="1200" b="1" kern="0" spc="-20" dirty="0">
                <a:solidFill>
                  <a:srgbClr val="000000">
                    <a:alpha val="100000"/>
                  </a:srgbClr>
                </a:solidFill>
                <a:latin typeface="Arial" panose="020B0604020202020204"/>
                <a:ea typeface="Arial" panose="020B0604020202020204"/>
                <a:cs typeface="Arial" panose="020B0604020202020204"/>
              </a:rPr>
              <a:t>tion</a:t>
            </a:r>
            <a:endParaRPr lang="en-US" altLang="en-US" sz="1200" dirty="0"/>
          </a:p>
        </p:txBody>
      </p:sp>
      <p:sp>
        <p:nvSpPr>
          <p:cNvPr id="21" name="textbox 21"/>
          <p:cNvSpPr/>
          <p:nvPr/>
        </p:nvSpPr>
        <p:spPr>
          <a:xfrm>
            <a:off x="349760" y="3236531"/>
            <a:ext cx="1692717" cy="269719"/>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340"/>
              </a:lnSpc>
            </a:pPr>
            <a:r>
              <a:rPr lang="en-US" altLang="zh-CN" sz="1100" b="1" dirty="0"/>
              <a:t>Gejala yang dilaporkan</a:t>
            </a:r>
            <a:endParaRPr lang="en-US" altLang="en-US" sz="1100" b="1" dirty="0"/>
          </a:p>
        </p:txBody>
      </p:sp>
      <p:sp>
        <p:nvSpPr>
          <p:cNvPr id="22" name="textbox 22"/>
          <p:cNvSpPr/>
          <p:nvPr/>
        </p:nvSpPr>
        <p:spPr>
          <a:xfrm>
            <a:off x="349710" y="655431"/>
            <a:ext cx="1568617" cy="149241"/>
          </a:xfrm>
          <a:prstGeom prst="rect">
            <a:avLst/>
          </a:prstGeom>
        </p:spPr>
        <p:txBody>
          <a:bodyPr vert="horz" wrap="square" lIns="0" tIns="0" rIns="0" bIns="0"/>
          <a:lstStyle/>
          <a:p>
            <a:pPr algn="l" rtl="0" eaLnBrk="0">
              <a:lnSpc>
                <a:spcPct val="83000"/>
              </a:lnSpc>
            </a:pPr>
            <a:endParaRPr lang="en-US" altLang="en-US" sz="100" b="1" dirty="0"/>
          </a:p>
          <a:p>
            <a:pPr marL="12700" algn="l" rtl="0" eaLnBrk="0">
              <a:lnSpc>
                <a:spcPts val="1465"/>
              </a:lnSpc>
            </a:pPr>
            <a:r>
              <a:rPr lang="en-US" altLang="zh-CN" sz="1200" b="1" dirty="0"/>
              <a:t>Pengelompokan usia</a:t>
            </a:r>
            <a:endParaRPr lang="en-US" altLang="en-US" sz="1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1600000">
            <a:off x="363324" y="1041274"/>
            <a:ext cx="7530576" cy="1763800"/>
            <a:chOff x="0" y="0"/>
            <a:chExt cx="7530576" cy="1763800"/>
          </a:xfrm>
        </p:grpSpPr>
        <p:pic>
          <p:nvPicPr>
            <p:cNvPr id="23" name="picture 23"/>
            <p:cNvPicPr>
              <a:picLocks noChangeAspect="1"/>
            </p:cNvPicPr>
            <p:nvPr/>
          </p:nvPicPr>
          <p:blipFill>
            <a:blip r:embed="rId2"/>
            <a:stretch>
              <a:fillRect/>
            </a:stretch>
          </p:blipFill>
          <p:spPr>
            <a:xfrm rot="21600000">
              <a:off x="0" y="0"/>
              <a:ext cx="7530576" cy="1763800"/>
            </a:xfrm>
            <a:prstGeom prst="rect">
              <a:avLst/>
            </a:prstGeom>
          </p:spPr>
        </p:pic>
        <p:sp>
          <p:nvSpPr>
            <p:cNvPr id="24" name="textbox 24"/>
            <p:cNvSpPr/>
            <p:nvPr/>
          </p:nvSpPr>
          <p:spPr>
            <a:xfrm>
              <a:off x="-12700" y="-12700"/>
              <a:ext cx="7556500" cy="1814195"/>
            </a:xfrm>
            <a:prstGeom prst="rect">
              <a:avLst/>
            </a:prstGeom>
          </p:spPr>
          <p:txBody>
            <a:bodyPr vert="horz" wrap="square" lIns="0" tIns="0" rIns="0" bIns="0"/>
            <a:lstStyle/>
            <a:p>
              <a:pPr algn="l" rtl="0" eaLnBrk="0">
                <a:lnSpc>
                  <a:spcPct val="160000"/>
                </a:lnSpc>
              </a:pPr>
              <a:endParaRPr lang="en-US" altLang="en-US" sz="1000" dirty="0"/>
            </a:p>
            <a:p>
              <a:pPr algn="l" rtl="0" eaLnBrk="0">
                <a:lnSpc>
                  <a:spcPct val="7000"/>
                </a:lnSpc>
              </a:pPr>
              <a:endParaRPr lang="en-US" altLang="en-US" sz="100" dirty="0"/>
            </a:p>
            <a:p>
              <a:pPr marL="6394450" algn="l" rtl="0" eaLnBrk="0">
                <a:lnSpc>
                  <a:spcPct val="81000"/>
                </a:lnSpc>
              </a:pPr>
              <a:r>
                <a:rPr sz="900" kern="0" spc="10" dirty="0">
                  <a:solidFill>
                    <a:srgbClr val="FFFFFF">
                      <a:alpha val="100000"/>
                    </a:srgbClr>
                  </a:solidFill>
                  <a:latin typeface="Arial" panose="020B0604020202020204"/>
                  <a:ea typeface="Arial" panose="020B0604020202020204"/>
                  <a:cs typeface="Arial" panose="020B0604020202020204"/>
                </a:rPr>
                <a:t>78%</a:t>
              </a:r>
              <a:endParaRPr lang="en-US" altLang="en-US" sz="900" dirty="0"/>
            </a:p>
            <a:p>
              <a:pPr algn="l" rtl="0" eaLnBrk="0">
                <a:lnSpc>
                  <a:spcPct val="116000"/>
                </a:lnSpc>
              </a:pPr>
              <a:endParaRPr lang="en-US" altLang="en-US" sz="1000" dirty="0"/>
            </a:p>
            <a:p>
              <a:pPr marL="6838950" algn="l" rtl="0" eaLnBrk="0">
                <a:lnSpc>
                  <a:spcPct val="81000"/>
                </a:lnSpc>
                <a:spcBef>
                  <a:spcPts val="280"/>
                </a:spcBef>
              </a:pPr>
              <a:r>
                <a:rPr sz="900" kern="0" spc="10" dirty="0">
                  <a:solidFill>
                    <a:srgbClr val="FFFFFF">
                      <a:alpha val="100000"/>
                    </a:srgbClr>
                  </a:solidFill>
                  <a:latin typeface="Arial" panose="020B0604020202020204"/>
                  <a:ea typeface="Arial" panose="020B0604020202020204"/>
                  <a:cs typeface="Arial" panose="020B0604020202020204"/>
                </a:rPr>
                <a:t>85%</a:t>
              </a:r>
              <a:endParaRPr lang="en-US" altLang="en-US" sz="900" dirty="0"/>
            </a:p>
            <a:p>
              <a:pPr algn="l" rtl="0" eaLnBrk="0">
                <a:lnSpc>
                  <a:spcPct val="101000"/>
                </a:lnSpc>
              </a:pPr>
              <a:endParaRPr lang="en-US" altLang="en-US" sz="1000" dirty="0"/>
            </a:p>
            <a:p>
              <a:pPr marL="6838950" algn="l" rtl="0" eaLnBrk="0">
                <a:lnSpc>
                  <a:spcPct val="81000"/>
                </a:lnSpc>
                <a:spcBef>
                  <a:spcPts val="270"/>
                </a:spcBef>
              </a:pPr>
              <a:r>
                <a:rPr sz="900" kern="0" spc="10" dirty="0">
                  <a:solidFill>
                    <a:srgbClr val="FFFFFF">
                      <a:alpha val="100000"/>
                    </a:srgbClr>
                  </a:solidFill>
                  <a:latin typeface="Arial" panose="020B0604020202020204"/>
                  <a:ea typeface="Arial" panose="020B0604020202020204"/>
                  <a:cs typeface="Arial" panose="020B0604020202020204"/>
                </a:rPr>
                <a:t>85%</a:t>
              </a:r>
              <a:endParaRPr lang="en-US" altLang="en-US" sz="900" dirty="0"/>
            </a:p>
            <a:p>
              <a:pPr algn="l" rtl="0" eaLnBrk="0">
                <a:lnSpc>
                  <a:spcPct val="108000"/>
                </a:lnSpc>
              </a:pPr>
              <a:endParaRPr lang="en-US" altLang="en-US" sz="1000" dirty="0"/>
            </a:p>
            <a:p>
              <a:pPr marL="6838950" algn="l" rtl="0" eaLnBrk="0">
                <a:lnSpc>
                  <a:spcPct val="81000"/>
                </a:lnSpc>
                <a:spcBef>
                  <a:spcPts val="275"/>
                </a:spcBef>
              </a:pPr>
              <a:r>
                <a:rPr sz="900" kern="0" spc="10" dirty="0">
                  <a:solidFill>
                    <a:srgbClr val="FFFFFF">
                      <a:alpha val="100000"/>
                    </a:srgbClr>
                  </a:solidFill>
                  <a:latin typeface="Arial" panose="020B0604020202020204"/>
                  <a:ea typeface="Arial" panose="020B0604020202020204"/>
                  <a:cs typeface="Arial" panose="020B0604020202020204"/>
                </a:rPr>
                <a:t>85%</a:t>
              </a:r>
              <a:endParaRPr lang="en-US" altLang="en-US" sz="900" dirty="0"/>
            </a:p>
            <a:p>
              <a:pPr algn="l" rtl="0" eaLnBrk="0">
                <a:lnSpc>
                  <a:spcPct val="120000"/>
                </a:lnSpc>
              </a:pPr>
              <a:endParaRPr lang="en-US" altLang="en-US" sz="1000" dirty="0"/>
            </a:p>
            <a:p>
              <a:pPr algn="l" rtl="0" eaLnBrk="0">
                <a:lnSpc>
                  <a:spcPct val="113000"/>
                </a:lnSpc>
              </a:pPr>
              <a:endParaRPr lang="en-US" altLang="en-US" sz="200" dirty="0"/>
            </a:p>
            <a:p>
              <a:pPr marL="7031355" algn="l" rtl="0" eaLnBrk="0">
                <a:lnSpc>
                  <a:spcPct val="81000"/>
                </a:lnSpc>
                <a:spcBef>
                  <a:spcPts val="0"/>
                </a:spcBef>
              </a:pPr>
              <a:r>
                <a:rPr sz="900" kern="0" spc="10" dirty="0">
                  <a:solidFill>
                    <a:srgbClr val="FFFFFF">
                      <a:alpha val="100000"/>
                    </a:srgbClr>
                  </a:solidFill>
                  <a:latin typeface="Arial" panose="020B0604020202020204"/>
                  <a:ea typeface="Arial" panose="020B0604020202020204"/>
                  <a:cs typeface="Arial" panose="020B0604020202020204"/>
                </a:rPr>
                <a:t>88%</a:t>
              </a:r>
              <a:endParaRPr lang="en-US" altLang="en-US" sz="900" dirty="0"/>
            </a:p>
          </p:txBody>
        </p:sp>
      </p:grpSp>
      <p:sp>
        <p:nvSpPr>
          <p:cNvPr id="25" name="textbox 25"/>
          <p:cNvSpPr/>
          <p:nvPr/>
        </p:nvSpPr>
        <p:spPr>
          <a:xfrm>
            <a:off x="0" y="25"/>
            <a:ext cx="9144000" cy="511175"/>
          </a:xfrm>
          <a:prstGeom prst="rect">
            <a:avLst/>
          </a:prstGeom>
          <a:solidFill>
            <a:srgbClr val="AED9DC"/>
          </a:solidFill>
        </p:spPr>
        <p:txBody>
          <a:bodyPr vert="horz" wrap="square" lIns="0" tIns="0" rIns="0" bIns="0"/>
          <a:lstStyle/>
          <a:p>
            <a:pPr algn="l" rtl="0" eaLnBrk="0">
              <a:lnSpc>
                <a:spcPct val="126000"/>
              </a:lnSpc>
            </a:pPr>
            <a:endParaRPr lang="en-US" altLang="en-US" sz="1000" dirty="0"/>
          </a:p>
          <a:p>
            <a:pPr algn="l" rtl="0" eaLnBrk="0">
              <a:lnSpc>
                <a:spcPct val="9000"/>
              </a:lnSpc>
            </a:pPr>
            <a:endParaRPr lang="en-US" altLang="en-US" sz="100" dirty="0"/>
          </a:p>
          <a:p>
            <a:pPr marL="343535" algn="l" rtl="0" eaLnBrk="0">
              <a:lnSpc>
                <a:spcPct val="78000"/>
              </a:lnSpc>
            </a:pPr>
            <a:r>
              <a:rPr lang="en-US" altLang="zh-CN" sz="1400" b="1" kern="0" spc="-20" dirty="0">
                <a:solidFill>
                  <a:srgbClr val="000000">
                    <a:alpha val="100000"/>
                  </a:srgbClr>
                </a:solidFill>
              </a:rPr>
              <a:t>Kefektifan</a:t>
            </a:r>
            <a:endParaRPr lang="en-US" altLang="en-US" sz="1400" dirty="0"/>
          </a:p>
        </p:txBody>
      </p:sp>
      <p:sp>
        <p:nvSpPr>
          <p:cNvPr id="26" name="textbox 26"/>
          <p:cNvSpPr/>
          <p:nvPr/>
        </p:nvSpPr>
        <p:spPr>
          <a:xfrm>
            <a:off x="350929" y="3041346"/>
            <a:ext cx="6868352" cy="582294"/>
          </a:xfrm>
          <a:prstGeom prst="rect">
            <a:avLst/>
          </a:prstGeom>
        </p:spPr>
        <p:txBody>
          <a:bodyPr vert="horz" wrap="square" lIns="0" tIns="0" rIns="0" bIns="0"/>
          <a:lstStyle/>
          <a:p>
            <a:pPr algn="l" rtl="0" eaLnBrk="0">
              <a:lnSpc>
                <a:spcPct val="83000"/>
              </a:lnSpc>
            </a:pPr>
            <a:endParaRPr lang="en-US" altLang="en-US" sz="100" dirty="0"/>
          </a:p>
          <a:p>
            <a:pPr marL="22860" algn="l" rtl="0" eaLnBrk="0">
              <a:lnSpc>
                <a:spcPts val="1525"/>
              </a:lnSpc>
            </a:pPr>
            <a:r>
              <a:rPr lang="en-US" altLang="zh-CN" sz="1200" b="1" kern="0" spc="20" dirty="0">
                <a:solidFill>
                  <a:srgbClr val="000000">
                    <a:alpha val="100000"/>
                  </a:srgbClr>
                </a:solidFill>
                <a:latin typeface="Arial" panose="020B0604020202020204"/>
                <a:ea typeface="Arial" panose="020B0604020202020204"/>
                <a:cs typeface="Arial" panose="020B0604020202020204"/>
              </a:rPr>
              <a:t>Kefektifan </a:t>
            </a:r>
            <a:r>
              <a:rPr lang="zh-CN" altLang="en-US" sz="1200" b="1" kern="0" spc="20" dirty="0">
                <a:solidFill>
                  <a:srgbClr val="000000">
                    <a:alpha val="100000"/>
                  </a:srgbClr>
                </a:solidFill>
                <a:latin typeface="Arial" panose="020B0604020202020204"/>
                <a:ea typeface="Arial" panose="020B0604020202020204"/>
                <a:cs typeface="Arial" panose="020B0604020202020204"/>
              </a:rPr>
              <a:t>-</a:t>
            </a:r>
            <a:r>
              <a:rPr sz="1200" b="1" kern="0" spc="20" dirty="0">
                <a:solidFill>
                  <a:srgbClr val="000000">
                    <a:alpha val="100000"/>
                  </a:srgbClr>
                </a:solidFill>
                <a:latin typeface="Arial" panose="020B0604020202020204"/>
                <a:ea typeface="Arial" panose="020B0604020202020204"/>
                <a:cs typeface="Arial" panose="020B0604020202020204"/>
              </a:rPr>
              <a:t> </a:t>
            </a:r>
            <a:r>
              <a:rPr sz="1200" b="1" kern="0" spc="0" dirty="0">
                <a:solidFill>
                  <a:srgbClr val="000000">
                    <a:alpha val="100000"/>
                  </a:srgbClr>
                </a:solidFill>
                <a:latin typeface="Arial" panose="020B0604020202020204"/>
                <a:ea typeface="Arial" panose="020B0604020202020204"/>
                <a:cs typeface="Arial" panose="020B0604020202020204"/>
              </a:rPr>
              <a:t>SwissMicrobiome</a:t>
            </a:r>
            <a:r>
              <a:rPr sz="1200" b="1" kern="0" spc="70" baseline="47000" dirty="0">
                <a:solidFill>
                  <a:srgbClr val="000000">
                    <a:alpha val="100000"/>
                  </a:srgbClr>
                </a:solidFill>
                <a:latin typeface="Arial" panose="020B0604020202020204"/>
                <a:ea typeface="Arial" panose="020B0604020202020204"/>
                <a:cs typeface="Arial" panose="020B0604020202020204"/>
              </a:rPr>
              <a:t>®</a:t>
            </a:r>
            <a:r>
              <a:rPr sz="1200" b="1" kern="0" spc="70" dirty="0">
                <a:solidFill>
                  <a:srgbClr val="000000">
                    <a:alpha val="100000"/>
                  </a:srgbClr>
                </a:solidFill>
                <a:latin typeface="Arial" panose="020B0604020202020204"/>
                <a:ea typeface="Arial" panose="020B0604020202020204"/>
                <a:cs typeface="Arial" panose="020B0604020202020204"/>
              </a:rPr>
              <a:t>:</a:t>
            </a:r>
            <a:endParaRPr lang="en-US" altLang="en-US" sz="1200" dirty="0"/>
          </a:p>
          <a:p>
            <a:pPr algn="l" rtl="0" eaLnBrk="0">
              <a:lnSpc>
                <a:spcPct val="100000"/>
              </a:lnSpc>
            </a:pPr>
            <a:endParaRPr lang="en-US" altLang="en-US" sz="1100" dirty="0"/>
          </a:p>
          <a:p>
            <a:pPr algn="l" rtl="0" eaLnBrk="0">
              <a:lnSpc>
                <a:spcPct val="9000"/>
              </a:lnSpc>
            </a:pPr>
            <a:endParaRPr lang="en-US" altLang="en-US" sz="100" dirty="0"/>
          </a:p>
          <a:p>
            <a:pPr marL="12700" algn="l" rtl="0" eaLnBrk="0">
              <a:lnSpc>
                <a:spcPts val="1525"/>
              </a:lnSpc>
            </a:pPr>
            <a:r>
              <a:rPr lang="en-US" altLang="zh-CN" sz="1200" dirty="0"/>
              <a:t>Keefektifan SwissMicrobiome® yang diamati dengan gejala yang diuraikan dinilai sebagai berikut:</a:t>
            </a:r>
            <a:endParaRPr lang="en-US" altLang="en-US" sz="1200" dirty="0"/>
          </a:p>
        </p:txBody>
      </p:sp>
      <p:sp>
        <p:nvSpPr>
          <p:cNvPr id="27" name="textbox 27"/>
          <p:cNvSpPr/>
          <p:nvPr/>
        </p:nvSpPr>
        <p:spPr>
          <a:xfrm>
            <a:off x="1414833" y="3795015"/>
            <a:ext cx="2287802" cy="1056639"/>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595"/>
              </a:lnSpc>
            </a:pPr>
            <a:r>
              <a:rPr lang="en-US" altLang="en-US" sz="1200" dirty="0"/>
              <a:t>● </a:t>
            </a:r>
            <a:r>
              <a:rPr lang="en-US" altLang="zh-CN" sz="1200" dirty="0"/>
              <a:t>Memerah</a:t>
            </a:r>
          </a:p>
          <a:p>
            <a:pPr marL="12700" algn="l" rtl="0" eaLnBrk="0">
              <a:lnSpc>
                <a:spcPts val="1595"/>
              </a:lnSpc>
            </a:pPr>
            <a:r>
              <a:rPr lang="en-US" altLang="zh-CN" sz="1200" dirty="0"/>
              <a:t>● Peningkatan penskalaan</a:t>
            </a:r>
          </a:p>
          <a:p>
            <a:pPr marL="12700" algn="l" rtl="0" eaLnBrk="0">
              <a:lnSpc>
                <a:spcPts val="1595"/>
              </a:lnSpc>
            </a:pPr>
            <a:r>
              <a:rPr lang="en-US" altLang="zh-CN" sz="1200" dirty="0"/>
              <a:t>● Mengurangi rasa gatal</a:t>
            </a:r>
          </a:p>
          <a:p>
            <a:pPr marL="12700" algn="l" rtl="0" eaLnBrk="0">
              <a:lnSpc>
                <a:spcPts val="1595"/>
              </a:lnSpc>
            </a:pPr>
            <a:r>
              <a:rPr lang="en-US" altLang="zh-CN" sz="1200" dirty="0"/>
              <a:t>● Peningkatan penampilan kulit</a:t>
            </a:r>
            <a:endParaRPr lang="en-US" altLang="en-US" sz="1200" dirty="0"/>
          </a:p>
        </p:txBody>
      </p:sp>
      <p:sp>
        <p:nvSpPr>
          <p:cNvPr id="28" name="textbox 28"/>
          <p:cNvSpPr/>
          <p:nvPr/>
        </p:nvSpPr>
        <p:spPr>
          <a:xfrm>
            <a:off x="362042" y="689693"/>
            <a:ext cx="4487545" cy="211454"/>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1465"/>
              </a:lnSpc>
            </a:pPr>
            <a:r>
              <a:rPr lang="en-US" altLang="zh-CN" sz="1200" b="1" dirty="0"/>
              <a:t>% subjek mengalami peningkatan yang sangat signifikan</a:t>
            </a:r>
            <a:endParaRPr lang="en-US" altLang="en-US" sz="1200" b="1" dirty="0"/>
          </a:p>
        </p:txBody>
      </p:sp>
      <p:sp>
        <p:nvSpPr>
          <p:cNvPr id="29" name="textbox 29"/>
          <p:cNvSpPr/>
          <p:nvPr/>
        </p:nvSpPr>
        <p:spPr>
          <a:xfrm>
            <a:off x="4262342" y="3799892"/>
            <a:ext cx="1138454" cy="847089"/>
          </a:xfrm>
          <a:prstGeom prst="rect">
            <a:avLst/>
          </a:prstGeom>
        </p:spPr>
        <p:txBody>
          <a:bodyPr vert="horz" wrap="square" lIns="0" tIns="0" rIns="0" bIns="0"/>
          <a:lstStyle/>
          <a:p>
            <a:pPr algn="l" rtl="0" eaLnBrk="0">
              <a:lnSpc>
                <a:spcPct val="97000"/>
              </a:lnSpc>
            </a:pPr>
            <a:endParaRPr lang="en-US" altLang="en-US" sz="100" dirty="0"/>
          </a:p>
          <a:p>
            <a:pPr marL="12700" algn="l" rtl="0" eaLnBrk="0">
              <a:lnSpc>
                <a:spcPct val="112000"/>
              </a:lnSpc>
            </a:pPr>
            <a:r>
              <a:rPr lang="en-US" altLang="zh-CN" sz="1200" kern="0" spc="10" dirty="0">
                <a:solidFill>
                  <a:srgbClr val="000000">
                    <a:alpha val="100000"/>
                  </a:srgbClr>
                </a:solidFill>
                <a:latin typeface="Arial" panose="020B0604020202020204"/>
                <a:ea typeface="Arial" panose="020B0604020202020204"/>
                <a:cs typeface="Arial" panose="020B0604020202020204"/>
              </a:rPr>
              <a:t>sangat kuat / sangat kuat / sangat kuat / sangat kuat /</a:t>
            </a:r>
            <a:endParaRPr lang="en-US" altLang="en-US" sz="1200" dirty="0"/>
          </a:p>
        </p:txBody>
      </p:sp>
      <p:pic>
        <p:nvPicPr>
          <p:cNvPr id="30" name="picture 30"/>
          <p:cNvPicPr>
            <a:picLocks noChangeAspect="1"/>
          </p:cNvPicPr>
          <p:nvPr/>
        </p:nvPicPr>
        <p:blipFill>
          <a:blip r:embed="rId3"/>
          <a:stretch>
            <a:fillRect/>
          </a:stretch>
        </p:blipFill>
        <p:spPr>
          <a:xfrm rot="21600000">
            <a:off x="7219274" y="4751799"/>
            <a:ext cx="1801874" cy="242999"/>
          </a:xfrm>
          <a:prstGeom prst="rect">
            <a:avLst/>
          </a:prstGeom>
        </p:spPr>
      </p:pic>
      <p:sp>
        <p:nvSpPr>
          <p:cNvPr id="31" name="textbox 31"/>
          <p:cNvSpPr/>
          <p:nvPr/>
        </p:nvSpPr>
        <p:spPr>
          <a:xfrm>
            <a:off x="5159825" y="3799892"/>
            <a:ext cx="452755" cy="847089"/>
          </a:xfrm>
          <a:prstGeom prst="rect">
            <a:avLst/>
          </a:prstGeom>
        </p:spPr>
        <p:txBody>
          <a:bodyPr vert="horz" wrap="square" lIns="0" tIns="0" rIns="0" bIns="0"/>
          <a:lstStyle/>
          <a:p>
            <a:pPr algn="l" rtl="0" eaLnBrk="0">
              <a:lnSpc>
                <a:spcPct val="97000"/>
              </a:lnSpc>
            </a:pPr>
            <a:endParaRPr lang="en-US" altLang="en-US" sz="100" dirty="0"/>
          </a:p>
          <a:p>
            <a:pPr marL="12700" algn="l" rtl="0" eaLnBrk="0">
              <a:lnSpc>
                <a:spcPct val="112000"/>
              </a:lnSpc>
            </a:pPr>
            <a:r>
              <a:rPr lang="en-US" altLang="zh-CN" sz="1200" dirty="0"/>
              <a:t>kuat kuat kuat kuat </a:t>
            </a:r>
            <a:endParaRPr lang="en-US" altLang="en-US" sz="1200" dirty="0"/>
          </a:p>
        </p:txBody>
      </p:sp>
      <p:sp>
        <p:nvSpPr>
          <p:cNvPr id="32" name="textbox 32"/>
          <p:cNvSpPr/>
          <p:nvPr/>
        </p:nvSpPr>
        <p:spPr>
          <a:xfrm>
            <a:off x="3860006" y="3799892"/>
            <a:ext cx="383540" cy="875030"/>
          </a:xfrm>
          <a:prstGeom prst="rect">
            <a:avLst/>
          </a:prstGeom>
        </p:spPr>
        <p:txBody>
          <a:bodyPr vert="horz" wrap="square" lIns="0" tIns="0" rIns="0" bIns="0"/>
          <a:lstStyle/>
          <a:p>
            <a:pPr algn="l" rtl="0" eaLnBrk="0">
              <a:lnSpc>
                <a:spcPct val="89000"/>
              </a:lnSpc>
            </a:pPr>
            <a:endParaRPr lang="en-US" altLang="en-US" sz="100" dirty="0"/>
          </a:p>
          <a:p>
            <a:pPr marL="12700" algn="l" rtl="0" eaLnBrk="0">
              <a:lnSpc>
                <a:spcPct val="116000"/>
              </a:lnSpc>
            </a:pPr>
            <a:r>
              <a:rPr sz="1200" kern="0" spc="-10" dirty="0">
                <a:solidFill>
                  <a:srgbClr val="000000">
                    <a:alpha val="100000"/>
                  </a:srgbClr>
                </a:solidFill>
                <a:latin typeface="Arial" panose="020B0604020202020204"/>
                <a:ea typeface="Arial" panose="020B0604020202020204"/>
                <a:cs typeface="Arial" panose="020B0604020202020204"/>
              </a:rPr>
              <a:t>85</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85</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85</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t>
            </a:r>
            <a:r>
              <a:rPr sz="1200" kern="0" spc="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88</a:t>
            </a:r>
            <a:r>
              <a:rPr sz="1200" kern="0" spc="100" dirty="0">
                <a:solidFill>
                  <a:srgbClr val="000000">
                    <a:alpha val="100000"/>
                  </a:srgbClr>
                </a:solidFill>
                <a:latin typeface="Arial" panose="020B0604020202020204"/>
                <a:ea typeface="Arial" panose="020B0604020202020204"/>
                <a:cs typeface="Arial" panose="020B0604020202020204"/>
              </a:rPr>
              <a:t> </a:t>
            </a:r>
            <a:r>
              <a:rPr sz="1200" kern="0" spc="-10" dirty="0">
                <a:solidFill>
                  <a:srgbClr val="000000">
                    <a:alpha val="100000"/>
                  </a:srgbClr>
                </a:solidFill>
                <a:latin typeface="Arial" panose="020B0604020202020204"/>
                <a:ea typeface="Arial" panose="020B0604020202020204"/>
                <a:cs typeface="Arial" panose="020B0604020202020204"/>
              </a:rPr>
              <a:t>%</a:t>
            </a:r>
            <a:endParaRPr lang="en-US" alt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table 33"/>
          <p:cNvGraphicFramePr>
            <a:graphicFrameLocks noGrp="1"/>
          </p:cNvGraphicFramePr>
          <p:nvPr/>
        </p:nvGraphicFramePr>
        <p:xfrm>
          <a:off x="366534" y="1641455"/>
          <a:ext cx="8382000" cy="2964178"/>
        </p:xfrm>
        <a:graphic>
          <a:graphicData uri="http://schemas.openxmlformats.org/drawingml/2006/table">
            <a:tbl>
              <a:tblPr/>
              <a:tblGrid>
                <a:gridCol w="2098675">
                  <a:extLst>
                    <a:ext uri="{9D8B030D-6E8A-4147-A177-3AD203B41FA5}">
                      <a16:colId xmlns:a16="http://schemas.microsoft.com/office/drawing/2014/main" val="20000"/>
                    </a:ext>
                  </a:extLst>
                </a:gridCol>
                <a:gridCol w="2092325">
                  <a:extLst>
                    <a:ext uri="{9D8B030D-6E8A-4147-A177-3AD203B41FA5}">
                      <a16:colId xmlns:a16="http://schemas.microsoft.com/office/drawing/2014/main" val="20001"/>
                    </a:ext>
                  </a:extLst>
                </a:gridCol>
                <a:gridCol w="2092325">
                  <a:extLst>
                    <a:ext uri="{9D8B030D-6E8A-4147-A177-3AD203B41FA5}">
                      <a16:colId xmlns:a16="http://schemas.microsoft.com/office/drawing/2014/main" val="20002"/>
                    </a:ext>
                  </a:extLst>
                </a:gridCol>
                <a:gridCol w="2098675">
                  <a:extLst>
                    <a:ext uri="{9D8B030D-6E8A-4147-A177-3AD203B41FA5}">
                      <a16:colId xmlns:a16="http://schemas.microsoft.com/office/drawing/2014/main" val="20003"/>
                    </a:ext>
                  </a:extLst>
                </a:gridCol>
              </a:tblGrid>
              <a:tr h="366394">
                <a:tc rowSpan="2">
                  <a:txBody>
                    <a:bodyPr/>
                    <a:lstStyle/>
                    <a:p>
                      <a:pPr algn="l" rtl="0" eaLnBrk="0">
                        <a:lnSpc>
                          <a:spcPct val="190000"/>
                        </a:lnSpc>
                      </a:pPr>
                      <a:endParaRPr lang="en-US" altLang="en-US" sz="1000" dirty="0"/>
                    </a:p>
                    <a:p>
                      <a:pPr marL="1190625" algn="l" rtl="0" eaLnBrk="0">
                        <a:lnSpc>
                          <a:spcPct val="78000"/>
                        </a:lnSpc>
                        <a:spcBef>
                          <a:spcPts val="5"/>
                        </a:spcBef>
                      </a:pPr>
                      <a:r>
                        <a:rPr lang="en-US" altLang="zh-CN" sz="1200" dirty="0"/>
                        <a:t>       Gejala</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gridSpan="3">
                  <a:txBody>
                    <a:bodyPr/>
                    <a:lstStyle/>
                    <a:p>
                      <a:pPr algn="l" rtl="0" eaLnBrk="0">
                        <a:lnSpc>
                          <a:spcPct val="101000"/>
                        </a:lnSpc>
                      </a:pPr>
                      <a:endParaRPr lang="en-US" altLang="en-US" sz="600" dirty="0"/>
                    </a:p>
                    <a:p>
                      <a:pPr marL="1811020" algn="l" rtl="0" eaLnBrk="0">
                        <a:lnSpc>
                          <a:spcPts val="1465"/>
                        </a:lnSpc>
                        <a:spcBef>
                          <a:spcPts val="5"/>
                        </a:spcBef>
                      </a:pPr>
                      <a:r>
                        <a:rPr lang="en-US" altLang="zh-CN" sz="1100" i="1" kern="0" spc="-30" dirty="0">
                          <a:solidFill>
                            <a:srgbClr val="000000">
                              <a:alpha val="100000"/>
                            </a:srgbClr>
                          </a:solidFill>
                          <a:latin typeface="Microsoft YaHei"/>
                          <a:ea typeface="Microsoft YaHei"/>
                          <a:cs typeface="Microsoft YaHei"/>
                        </a:rPr>
                        <a:t>Sangat kuat/ kuat</a:t>
                      </a:r>
                      <a:r>
                        <a:rPr sz="1100" i="1" kern="0" spc="-30" dirty="0">
                          <a:solidFill>
                            <a:srgbClr val="000000">
                              <a:alpha val="100000"/>
                            </a:srgbClr>
                          </a:solidFill>
                          <a:latin typeface="Microsoft YaHei"/>
                          <a:ea typeface="Microsoft YaHei"/>
                          <a:cs typeface="Microsoft YaHei"/>
                        </a:rPr>
                        <a:t>“</a:t>
                      </a:r>
                      <a:r>
                        <a:rPr sz="1100" kern="0" spc="-80" dirty="0">
                          <a:solidFill>
                            <a:srgbClr val="000000">
                              <a:alpha val="100000"/>
                            </a:srgbClr>
                          </a:solidFill>
                          <a:latin typeface="Microsoft YaHei"/>
                          <a:ea typeface="Microsoft YaHei"/>
                          <a:cs typeface="Microsoft YaHei"/>
                        </a:rPr>
                        <a:t> </a:t>
                      </a:r>
                      <a:r>
                        <a:rPr lang="en-US" altLang="zh-CN" sz="1100" kern="0" spc="-80" dirty="0">
                          <a:solidFill>
                            <a:srgbClr val="000000">
                              <a:alpha val="100000"/>
                            </a:srgbClr>
                          </a:solidFill>
                          <a:latin typeface="Microsoft YaHei"/>
                          <a:ea typeface="Microsoft YaHei"/>
                          <a:cs typeface="Microsoft YaHei"/>
                        </a:rPr>
                        <a:t>Peningkatan dalam %</a:t>
                      </a:r>
                      <a:endParaRPr lang="en-US" altLang="en-US" sz="11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hMerge="1">
                  <a:txBody>
                    <a:bodyPr/>
                    <a:lstStyle/>
                    <a:p>
                      <a:endParaRPr lang="en-CH"/>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hMerge="1">
                  <a:txBody>
                    <a:bodyPr/>
                    <a:lstStyle/>
                    <a:p>
                      <a:endParaRPr lang="en-CH"/>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0"/>
                  </a:ext>
                </a:extLst>
              </a:tr>
              <a:tr h="323850">
                <a:tc vMerge="1">
                  <a:txBody>
                    <a:bodyPr/>
                    <a:lstStyle/>
                    <a:p>
                      <a:endParaRPr lang="en-CH"/>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633095" algn="l" rtl="0" eaLnBrk="0">
                        <a:lnSpc>
                          <a:spcPct val="80000"/>
                        </a:lnSpc>
                        <a:spcBef>
                          <a:spcPts val="0"/>
                        </a:spcBef>
                      </a:pPr>
                      <a:r>
                        <a:rPr sz="1200" b="1" i="1" kern="0" spc="-20" dirty="0">
                          <a:solidFill>
                            <a:srgbClr val="000000">
                              <a:alpha val="100000"/>
                            </a:srgbClr>
                          </a:solidFill>
                          <a:latin typeface="Arial" panose="020B0604020202020204"/>
                          <a:ea typeface="Arial" panose="020B0604020202020204"/>
                          <a:cs typeface="Arial" panose="020B0604020202020204"/>
                        </a:rPr>
                        <a:t>Rich</a:t>
                      </a:r>
                      <a:r>
                        <a:rPr sz="1200" b="1" i="1" kern="0" spc="50" dirty="0">
                          <a:solidFill>
                            <a:srgbClr val="000000">
                              <a:alpha val="100000"/>
                            </a:srgbClr>
                          </a:solidFill>
                          <a:latin typeface="Arial" panose="020B0604020202020204"/>
                          <a:ea typeface="Arial" panose="020B0604020202020204"/>
                          <a:cs typeface="Arial" panose="020B0604020202020204"/>
                        </a:rPr>
                        <a:t> </a:t>
                      </a:r>
                      <a:r>
                        <a:rPr sz="1200" b="1" i="1" kern="0" spc="-20" dirty="0">
                          <a:solidFill>
                            <a:srgbClr val="000000">
                              <a:alpha val="100000"/>
                            </a:srgbClr>
                          </a:solidFill>
                          <a:latin typeface="Arial" panose="020B0604020202020204"/>
                          <a:ea typeface="Arial" panose="020B0604020202020204"/>
                          <a:cs typeface="Arial" panose="020B0604020202020204"/>
                        </a:rPr>
                        <a:t>Lotion</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13000"/>
                        </a:lnSpc>
                      </a:pPr>
                      <a:endParaRPr lang="en-US" altLang="en-US" sz="600" dirty="0"/>
                    </a:p>
                    <a:p>
                      <a:pPr marL="531495" algn="l" rtl="0" eaLnBrk="0">
                        <a:lnSpc>
                          <a:spcPct val="82000"/>
                        </a:lnSpc>
                        <a:spcBef>
                          <a:spcPts val="5"/>
                        </a:spcBef>
                      </a:pPr>
                      <a:r>
                        <a:rPr sz="1200" b="1" i="1" kern="0" spc="-20" dirty="0">
                          <a:solidFill>
                            <a:srgbClr val="000000">
                              <a:alpha val="100000"/>
                            </a:srgbClr>
                          </a:solidFill>
                          <a:latin typeface="Arial" panose="020B0604020202020204"/>
                          <a:ea typeface="Arial" panose="020B0604020202020204"/>
                          <a:cs typeface="Arial" panose="020B0604020202020204"/>
                        </a:rPr>
                        <a:t>Skin</a:t>
                      </a:r>
                      <a:r>
                        <a:rPr sz="1200" b="1" i="1" kern="0" spc="40" dirty="0">
                          <a:solidFill>
                            <a:srgbClr val="000000">
                              <a:alpha val="100000"/>
                            </a:srgbClr>
                          </a:solidFill>
                          <a:latin typeface="Arial" panose="020B0604020202020204"/>
                          <a:ea typeface="Arial" panose="020B0604020202020204"/>
                          <a:cs typeface="Arial" panose="020B0604020202020204"/>
                        </a:rPr>
                        <a:t> </a:t>
                      </a:r>
                      <a:r>
                        <a:rPr sz="1200" b="1" i="1" kern="0" spc="-20" dirty="0">
                          <a:solidFill>
                            <a:srgbClr val="000000">
                              <a:alpha val="100000"/>
                            </a:srgbClr>
                          </a:solidFill>
                          <a:latin typeface="Arial" panose="020B0604020202020204"/>
                          <a:ea typeface="Arial" panose="020B0604020202020204"/>
                          <a:cs typeface="Arial" panose="020B0604020202020204"/>
                        </a:rPr>
                        <a:t>Emulsion</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13000"/>
                        </a:lnSpc>
                      </a:pPr>
                      <a:endParaRPr lang="en-US" altLang="en-US" sz="600" dirty="0"/>
                    </a:p>
                    <a:p>
                      <a:pPr marL="629920" algn="l" rtl="0" eaLnBrk="0">
                        <a:lnSpc>
                          <a:spcPct val="82000"/>
                        </a:lnSpc>
                        <a:spcBef>
                          <a:spcPts val="5"/>
                        </a:spcBef>
                      </a:pPr>
                      <a:r>
                        <a:rPr sz="1200" b="1" i="1" kern="0" spc="-10" dirty="0">
                          <a:solidFill>
                            <a:srgbClr val="000000">
                              <a:alpha val="100000"/>
                            </a:srgbClr>
                          </a:solidFill>
                          <a:latin typeface="Arial" panose="020B0604020202020204"/>
                          <a:ea typeface="Arial" panose="020B0604020202020204"/>
                          <a:cs typeface="Arial" panose="020B0604020202020204"/>
                        </a:rPr>
                        <a:t>Skin</a:t>
                      </a:r>
                      <a:r>
                        <a:rPr sz="1200" b="1" i="1" kern="0" spc="10" dirty="0">
                          <a:solidFill>
                            <a:srgbClr val="000000">
                              <a:alpha val="100000"/>
                            </a:srgbClr>
                          </a:solidFill>
                          <a:latin typeface="Arial" panose="020B0604020202020204"/>
                          <a:ea typeface="Arial" panose="020B0604020202020204"/>
                          <a:cs typeface="Arial" panose="020B0604020202020204"/>
                        </a:rPr>
                        <a:t> </a:t>
                      </a:r>
                      <a:r>
                        <a:rPr sz="1200" b="1" i="1" kern="0" spc="-10" dirty="0">
                          <a:solidFill>
                            <a:srgbClr val="000000">
                              <a:alpha val="100000"/>
                            </a:srgbClr>
                          </a:solidFill>
                          <a:latin typeface="Arial" panose="020B0604020202020204"/>
                          <a:ea typeface="Arial" panose="020B0604020202020204"/>
                          <a:cs typeface="Arial" panose="020B0604020202020204"/>
                        </a:rPr>
                        <a:t>Serum</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23850">
                <a:tc>
                  <a:txBody>
                    <a:bodyPr/>
                    <a:lstStyle/>
                    <a:p>
                      <a:pPr algn="l" rtl="0" eaLnBrk="0">
                        <a:lnSpc>
                          <a:spcPct val="115000"/>
                        </a:lnSpc>
                      </a:pPr>
                      <a:endParaRPr lang="en-US" altLang="en-US" sz="600" i="1" dirty="0"/>
                    </a:p>
                    <a:p>
                      <a:pPr marL="1456690" algn="l" rtl="0" eaLnBrk="0">
                        <a:lnSpc>
                          <a:spcPct val="77000"/>
                        </a:lnSpc>
                        <a:spcBef>
                          <a:spcPts val="5"/>
                        </a:spcBef>
                      </a:pPr>
                      <a:r>
                        <a:rPr lang="en-US" altLang="zh-CN" sz="1200" i="1" dirty="0"/>
                        <a:t>    Gatal</a:t>
                      </a:r>
                      <a:endParaRPr lang="en-US" altLang="en-US" sz="1200" i="1"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82</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87</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87</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2"/>
                  </a:ext>
                </a:extLst>
              </a:tr>
              <a:tr h="323850">
                <a:tc>
                  <a:txBody>
                    <a:bodyPr/>
                    <a:lstStyle/>
                    <a:p>
                      <a:pPr algn="l" rtl="0" eaLnBrk="0">
                        <a:lnSpc>
                          <a:spcPct val="115000"/>
                        </a:lnSpc>
                      </a:pPr>
                      <a:endParaRPr lang="en-US" altLang="en-US" sz="600" dirty="0"/>
                    </a:p>
                    <a:p>
                      <a:pPr marL="1176655" algn="l" rtl="0" eaLnBrk="0">
                        <a:lnSpc>
                          <a:spcPct val="77000"/>
                        </a:lnSpc>
                        <a:spcBef>
                          <a:spcPts val="5"/>
                        </a:spcBef>
                      </a:pPr>
                      <a:r>
                        <a:rPr lang="en-US" altLang="zh-CN" sz="1200" i="1" kern="0" spc="-50" dirty="0">
                          <a:solidFill>
                            <a:srgbClr val="000000">
                              <a:alpha val="100000"/>
                            </a:srgbClr>
                          </a:solidFill>
                        </a:rPr>
                        <a:t>      Memerah</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marL="967105" algn="l" rtl="0" eaLnBrk="0">
                        <a:lnSpc>
                          <a:spcPct val="80000"/>
                        </a:lnSpc>
                        <a:spcBef>
                          <a:spcPts val="5"/>
                        </a:spcBef>
                      </a:pPr>
                      <a:r>
                        <a:rPr sz="1200" b="1" kern="0" spc="-20" dirty="0">
                          <a:solidFill>
                            <a:srgbClr val="000000">
                              <a:alpha val="100000"/>
                            </a:srgbClr>
                          </a:solidFill>
                          <a:latin typeface="Arial" panose="020B0604020202020204"/>
                          <a:ea typeface="Arial" panose="020B0604020202020204"/>
                          <a:cs typeface="Arial" panose="020B0604020202020204"/>
                        </a:rPr>
                        <a:t>76</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81</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87</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23850">
                <a:tc>
                  <a:txBody>
                    <a:bodyPr/>
                    <a:lstStyle/>
                    <a:p>
                      <a:pPr algn="l" rtl="0" eaLnBrk="0">
                        <a:lnSpc>
                          <a:spcPct val="115000"/>
                        </a:lnSpc>
                      </a:pPr>
                      <a:endParaRPr lang="en-US" altLang="en-US" sz="600" i="1" dirty="0"/>
                    </a:p>
                    <a:p>
                      <a:pPr marL="1385570" algn="l" rtl="0" eaLnBrk="0">
                        <a:lnSpc>
                          <a:spcPct val="77000"/>
                        </a:lnSpc>
                        <a:spcBef>
                          <a:spcPts val="5"/>
                        </a:spcBef>
                      </a:pPr>
                      <a:r>
                        <a:rPr lang="en-US" altLang="zh-CN" sz="1200" i="1" dirty="0"/>
                        <a:t>Terbakar</a:t>
                      </a:r>
                      <a:endParaRPr lang="en-US" altLang="en-US" sz="1200" i="1"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7105" algn="l" rtl="0" eaLnBrk="0">
                        <a:lnSpc>
                          <a:spcPct val="80000"/>
                        </a:lnSpc>
                        <a:spcBef>
                          <a:spcPts val="5"/>
                        </a:spcBef>
                      </a:pPr>
                      <a:r>
                        <a:rPr sz="1200" b="1" kern="0" spc="-20" dirty="0">
                          <a:solidFill>
                            <a:srgbClr val="000000">
                              <a:alpha val="100000"/>
                            </a:srgbClr>
                          </a:solidFill>
                          <a:latin typeface="Arial" panose="020B0604020202020204"/>
                          <a:ea typeface="Arial" panose="020B0604020202020204"/>
                          <a:cs typeface="Arial" panose="020B0604020202020204"/>
                        </a:rPr>
                        <a:t>76</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81</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00000"/>
                        </a:lnSpc>
                      </a:pPr>
                      <a:endParaRPr lang="en-US" altLang="en-US" sz="700" dirty="0"/>
                    </a:p>
                    <a:p>
                      <a:pPr marL="963295" algn="l" rtl="0" eaLnBrk="0">
                        <a:lnSpc>
                          <a:spcPct val="80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81</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4"/>
                  </a:ext>
                </a:extLst>
              </a:tr>
              <a:tr h="323850">
                <a:tc>
                  <a:txBody>
                    <a:bodyPr/>
                    <a:lstStyle/>
                    <a:p>
                      <a:pPr algn="l" rtl="0" eaLnBrk="0">
                        <a:lnSpc>
                          <a:spcPct val="100000"/>
                        </a:lnSpc>
                      </a:pPr>
                      <a:endParaRPr lang="en-US" altLang="en-US" sz="700" dirty="0"/>
                    </a:p>
                    <a:p>
                      <a:pPr marL="1623060" algn="l" rtl="0" eaLnBrk="0">
                        <a:lnSpc>
                          <a:spcPct val="80000"/>
                        </a:lnSpc>
                        <a:spcBef>
                          <a:spcPts val="5"/>
                        </a:spcBef>
                      </a:pPr>
                      <a:r>
                        <a:rPr lang="en-US" altLang="zh-CN" sz="1200" i="1" dirty="0"/>
                        <a:t>Nyer</a:t>
                      </a:r>
                      <a:r>
                        <a:rPr lang="en-US" altLang="zh-CN" sz="1200" dirty="0"/>
                        <a:t>i</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algn="l" rtl="0" eaLnBrk="0">
                        <a:lnSpc>
                          <a:spcPct val="6000"/>
                        </a:lnSpc>
                      </a:pPr>
                      <a:endParaRPr lang="en-US" altLang="en-US" sz="100" dirty="0"/>
                    </a:p>
                    <a:p>
                      <a:pPr marL="964565" algn="l" rtl="0" eaLnBrk="0">
                        <a:lnSpc>
                          <a:spcPct val="80000"/>
                        </a:lnSpc>
                      </a:pPr>
                      <a:r>
                        <a:rPr sz="1200" b="1" kern="0" spc="-10" dirty="0">
                          <a:solidFill>
                            <a:srgbClr val="000000">
                              <a:alpha val="100000"/>
                            </a:srgbClr>
                          </a:solidFill>
                          <a:latin typeface="Arial" panose="020B0604020202020204"/>
                          <a:ea typeface="Arial" panose="020B0604020202020204"/>
                          <a:cs typeface="Arial" panose="020B0604020202020204"/>
                        </a:rPr>
                        <a:t>68</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2000"/>
                        </a:lnSpc>
                      </a:pPr>
                      <a:endParaRPr lang="en-US" altLang="en-US" sz="700" dirty="0"/>
                    </a:p>
                    <a:p>
                      <a:pPr marL="967105" algn="l" rtl="0" eaLnBrk="0">
                        <a:lnSpc>
                          <a:spcPct val="79000"/>
                        </a:lnSpc>
                        <a:spcBef>
                          <a:spcPts val="5"/>
                        </a:spcBef>
                      </a:pPr>
                      <a:r>
                        <a:rPr sz="1200" b="1" kern="0" spc="-20" dirty="0">
                          <a:solidFill>
                            <a:srgbClr val="000000">
                              <a:alpha val="100000"/>
                            </a:srgbClr>
                          </a:solidFill>
                          <a:latin typeface="Arial" panose="020B0604020202020204"/>
                          <a:ea typeface="Arial" panose="020B0604020202020204"/>
                          <a:cs typeface="Arial" panose="020B0604020202020204"/>
                        </a:rPr>
                        <a:t>75</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algn="l" rtl="0" eaLnBrk="0">
                        <a:lnSpc>
                          <a:spcPct val="6000"/>
                        </a:lnSpc>
                      </a:pPr>
                      <a:endParaRPr lang="en-US" altLang="en-US" sz="100" dirty="0"/>
                    </a:p>
                    <a:p>
                      <a:pPr marL="963295" algn="l" rtl="0" eaLnBrk="0">
                        <a:lnSpc>
                          <a:spcPct val="80000"/>
                        </a:lnSpc>
                      </a:pPr>
                      <a:r>
                        <a:rPr sz="1200" b="1" kern="0" spc="-10" dirty="0">
                          <a:solidFill>
                            <a:srgbClr val="000000">
                              <a:alpha val="100000"/>
                            </a:srgbClr>
                          </a:solidFill>
                          <a:latin typeface="Arial" panose="020B0604020202020204"/>
                          <a:ea typeface="Arial" panose="020B0604020202020204"/>
                          <a:cs typeface="Arial" panose="020B0604020202020204"/>
                        </a:rPr>
                        <a:t>81</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648334">
                <a:tc>
                  <a:txBody>
                    <a:bodyPr/>
                    <a:lstStyle/>
                    <a:p>
                      <a:pPr algn="l" rtl="0" eaLnBrk="0">
                        <a:lnSpc>
                          <a:spcPct val="174000"/>
                        </a:lnSpc>
                      </a:pPr>
                      <a:r>
                        <a:rPr lang="en-US" altLang="zh-CN" sz="1200" i="1" kern="0" spc="-30" dirty="0">
                          <a:solidFill>
                            <a:srgbClr val="000000">
                              <a:alpha val="100000"/>
                            </a:srgbClr>
                          </a:solidFill>
                          <a:latin typeface="Microsoft YaHei"/>
                          <a:ea typeface="Microsoft YaHei"/>
                          <a:cs typeface="Microsoft YaHei"/>
                        </a:rPr>
                        <a:t>       Penskalaan</a:t>
                      </a:r>
                      <a:r>
                        <a:rPr sz="1200" i="1" kern="0" spc="-30" dirty="0">
                          <a:solidFill>
                            <a:srgbClr val="000000">
                              <a:alpha val="100000"/>
                            </a:srgbClr>
                          </a:solidFill>
                          <a:latin typeface="Microsoft YaHei"/>
                          <a:ea typeface="Microsoft YaHei"/>
                          <a:cs typeface="Microsoft YaHei"/>
                        </a:rPr>
                        <a:t>,</a:t>
                      </a:r>
                      <a:r>
                        <a:rPr sz="1200" i="1" kern="0" spc="20" dirty="0">
                          <a:solidFill>
                            <a:srgbClr val="000000">
                              <a:alpha val="100000"/>
                            </a:srgbClr>
                          </a:solidFill>
                          <a:latin typeface="Microsoft YaHei"/>
                          <a:ea typeface="Microsoft YaHei"/>
                          <a:cs typeface="Microsoft YaHei"/>
                        </a:rPr>
                        <a:t> </a:t>
                      </a:r>
                      <a:r>
                        <a:rPr lang="en-US" altLang="zh-CN" sz="1200" i="1" kern="0" spc="20" dirty="0">
                          <a:solidFill>
                            <a:srgbClr val="000000">
                              <a:alpha val="100000"/>
                            </a:srgbClr>
                          </a:solidFill>
                          <a:latin typeface="Microsoft YaHei"/>
                          <a:ea typeface="Microsoft YaHei"/>
                          <a:cs typeface="Microsoft YaHei"/>
                        </a:rPr>
                        <a:t>Kekeringan</a:t>
                      </a:r>
                      <a:endParaRPr lang="en-US" altLang="en-US" sz="1200" i="1"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77000"/>
                        </a:lnSpc>
                      </a:pPr>
                      <a:endParaRPr lang="en-US" altLang="en-US" sz="1000" dirty="0"/>
                    </a:p>
                    <a:p>
                      <a:pPr marL="963295" algn="l" rtl="0" eaLnBrk="0">
                        <a:lnSpc>
                          <a:spcPct val="80000"/>
                        </a:lnSpc>
                        <a:spcBef>
                          <a:spcPts val="0"/>
                        </a:spcBef>
                      </a:pPr>
                      <a:r>
                        <a:rPr sz="1200" b="1" kern="0" spc="-10" dirty="0">
                          <a:solidFill>
                            <a:srgbClr val="000000">
                              <a:alpha val="100000"/>
                            </a:srgbClr>
                          </a:solidFill>
                          <a:latin typeface="Arial" panose="020B0604020202020204"/>
                          <a:ea typeface="Arial" panose="020B0604020202020204"/>
                          <a:cs typeface="Arial" panose="020B0604020202020204"/>
                        </a:rPr>
                        <a:t>86</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77000"/>
                        </a:lnSpc>
                      </a:pPr>
                      <a:endParaRPr lang="en-US" altLang="en-US" sz="1000" dirty="0"/>
                    </a:p>
                    <a:p>
                      <a:pPr marL="963295" algn="l" rtl="0" eaLnBrk="0">
                        <a:lnSpc>
                          <a:spcPct val="80000"/>
                        </a:lnSpc>
                        <a:spcBef>
                          <a:spcPts val="0"/>
                        </a:spcBef>
                      </a:pPr>
                      <a:r>
                        <a:rPr sz="1200" b="1" kern="0" spc="-10" dirty="0">
                          <a:solidFill>
                            <a:srgbClr val="000000">
                              <a:alpha val="100000"/>
                            </a:srgbClr>
                          </a:solidFill>
                          <a:latin typeface="Arial" panose="020B0604020202020204"/>
                          <a:ea typeface="Arial" panose="020B0604020202020204"/>
                          <a:cs typeface="Arial" panose="020B0604020202020204"/>
                        </a:rPr>
                        <a:t>86</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tc>
                  <a:txBody>
                    <a:bodyPr/>
                    <a:lstStyle/>
                    <a:p>
                      <a:pPr algn="l" rtl="0" eaLnBrk="0">
                        <a:lnSpc>
                          <a:spcPct val="177000"/>
                        </a:lnSpc>
                      </a:pPr>
                      <a:endParaRPr lang="en-US" altLang="en-US" sz="1000" dirty="0"/>
                    </a:p>
                    <a:p>
                      <a:pPr marL="963295" algn="l" rtl="0" eaLnBrk="0">
                        <a:lnSpc>
                          <a:spcPct val="80000"/>
                        </a:lnSpc>
                        <a:spcBef>
                          <a:spcPts val="0"/>
                        </a:spcBef>
                      </a:pPr>
                      <a:r>
                        <a:rPr sz="1200" b="1" kern="0" spc="-10" dirty="0">
                          <a:solidFill>
                            <a:srgbClr val="000000">
                              <a:alpha val="100000"/>
                            </a:srgbClr>
                          </a:solidFill>
                          <a:latin typeface="Arial" panose="020B0604020202020204"/>
                          <a:ea typeface="Arial" panose="020B0604020202020204"/>
                          <a:cs typeface="Arial" panose="020B0604020202020204"/>
                        </a:rPr>
                        <a:t>85</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0006"/>
                  </a:ext>
                </a:extLst>
              </a:tr>
              <a:tr h="330200">
                <a:tc>
                  <a:txBody>
                    <a:bodyPr/>
                    <a:lstStyle/>
                    <a:p>
                      <a:pPr algn="l" rtl="0" eaLnBrk="0">
                        <a:lnSpc>
                          <a:spcPct val="113000"/>
                        </a:lnSpc>
                      </a:pPr>
                      <a:endParaRPr lang="en-US" altLang="en-US" sz="400" dirty="0"/>
                    </a:p>
                    <a:p>
                      <a:pPr marL="494030" algn="l" rtl="0" eaLnBrk="0">
                        <a:lnSpc>
                          <a:spcPts val="1465"/>
                        </a:lnSpc>
                        <a:spcBef>
                          <a:spcPts val="0"/>
                        </a:spcBef>
                      </a:pPr>
                      <a:r>
                        <a:rPr lang="en-US" altLang="zh-CN" sz="1200" i="1" dirty="0"/>
                        <a:t>Penampilan kulit buruk</a:t>
                      </a:r>
                      <a:endParaRPr lang="en-US" altLang="en-US" sz="1200" i="1"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algn="l" rtl="0" eaLnBrk="0">
                        <a:lnSpc>
                          <a:spcPct val="6000"/>
                        </a:lnSpc>
                      </a:pPr>
                      <a:endParaRPr lang="en-US" altLang="en-US" sz="100" dirty="0"/>
                    </a:p>
                    <a:p>
                      <a:pPr marL="963295" algn="l" rtl="0" eaLnBrk="0">
                        <a:lnSpc>
                          <a:spcPct val="80000"/>
                        </a:lnSpc>
                      </a:pPr>
                      <a:r>
                        <a:rPr sz="1200" b="1" kern="0" spc="-10" dirty="0">
                          <a:solidFill>
                            <a:srgbClr val="000000">
                              <a:alpha val="100000"/>
                            </a:srgbClr>
                          </a:solidFill>
                          <a:latin typeface="Arial" panose="020B0604020202020204"/>
                          <a:ea typeface="Arial" panose="020B0604020202020204"/>
                          <a:cs typeface="Arial" panose="020B0604020202020204"/>
                        </a:rPr>
                        <a:t>82</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algn="l" rtl="0" eaLnBrk="0">
                        <a:lnSpc>
                          <a:spcPct val="6000"/>
                        </a:lnSpc>
                      </a:pPr>
                      <a:endParaRPr lang="en-US" altLang="en-US" sz="100" dirty="0"/>
                    </a:p>
                    <a:p>
                      <a:pPr marL="963295" algn="l" rtl="0" eaLnBrk="0">
                        <a:lnSpc>
                          <a:spcPct val="80000"/>
                        </a:lnSpc>
                      </a:pPr>
                      <a:r>
                        <a:rPr sz="1200" b="1" kern="0" spc="-10" dirty="0">
                          <a:solidFill>
                            <a:srgbClr val="000000">
                              <a:alpha val="100000"/>
                            </a:srgbClr>
                          </a:solidFill>
                          <a:latin typeface="Arial" panose="020B0604020202020204"/>
                          <a:ea typeface="Arial" panose="020B0604020202020204"/>
                          <a:cs typeface="Arial" panose="020B0604020202020204"/>
                        </a:rPr>
                        <a:t>84</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700" dirty="0"/>
                    </a:p>
                    <a:p>
                      <a:pPr algn="l" rtl="0" eaLnBrk="0">
                        <a:lnSpc>
                          <a:spcPct val="6000"/>
                        </a:lnSpc>
                      </a:pPr>
                      <a:endParaRPr lang="en-US" altLang="en-US" sz="100" dirty="0"/>
                    </a:p>
                    <a:p>
                      <a:pPr marL="963295" algn="l" rtl="0" eaLnBrk="0">
                        <a:lnSpc>
                          <a:spcPct val="80000"/>
                        </a:lnSpc>
                      </a:pPr>
                      <a:r>
                        <a:rPr sz="1200" b="1" kern="0" spc="-10" dirty="0">
                          <a:solidFill>
                            <a:srgbClr val="000000">
                              <a:alpha val="100000"/>
                            </a:srgbClr>
                          </a:solidFill>
                          <a:latin typeface="Arial" panose="020B0604020202020204"/>
                          <a:ea typeface="Arial" panose="020B0604020202020204"/>
                          <a:cs typeface="Arial" panose="020B0604020202020204"/>
                        </a:rPr>
                        <a:t>84</a:t>
                      </a:r>
                      <a:endParaRPr lang="en-US" altLang="en-US" sz="1200" dirty="0"/>
                    </a:p>
                  </a:txBody>
                  <a:tcPr marL="0" marR="0" marT="0" marB="0">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bl>
          </a:graphicData>
        </a:graphic>
      </p:graphicFrame>
      <p:sp>
        <p:nvSpPr>
          <p:cNvPr id="34" name="textbox 34"/>
          <p:cNvSpPr/>
          <p:nvPr/>
        </p:nvSpPr>
        <p:spPr>
          <a:xfrm>
            <a:off x="0" y="25"/>
            <a:ext cx="9144000" cy="511175"/>
          </a:xfrm>
          <a:prstGeom prst="rect">
            <a:avLst/>
          </a:prstGeom>
          <a:solidFill>
            <a:srgbClr val="AED9DC"/>
          </a:solidFill>
        </p:spPr>
        <p:txBody>
          <a:bodyPr vert="horz" wrap="square" lIns="0" tIns="0" rIns="0" bIns="0"/>
          <a:lstStyle/>
          <a:p>
            <a:pPr algn="l" rtl="0" eaLnBrk="0">
              <a:lnSpc>
                <a:spcPct val="106000"/>
              </a:lnSpc>
            </a:pPr>
            <a:endParaRPr lang="en-US" altLang="en-US" sz="800" dirty="0"/>
          </a:p>
          <a:p>
            <a:pPr marL="375285" algn="l" rtl="0" eaLnBrk="0">
              <a:lnSpc>
                <a:spcPts val="1710"/>
              </a:lnSpc>
              <a:spcBef>
                <a:spcPts val="5"/>
              </a:spcBef>
            </a:pPr>
            <a:r>
              <a:rPr lang="en-US" altLang="zh-CN" sz="1400" b="1" kern="0" spc="-20" dirty="0">
                <a:solidFill>
                  <a:srgbClr val="000000">
                    <a:alpha val="100000"/>
                  </a:srgbClr>
                </a:solidFill>
              </a:rPr>
              <a:t>Kefektifan produk</a:t>
            </a:r>
            <a:endParaRPr lang="en-US" altLang="en-US" sz="1400" dirty="0"/>
          </a:p>
        </p:txBody>
      </p:sp>
      <p:sp>
        <p:nvSpPr>
          <p:cNvPr id="35" name="textbox 35"/>
          <p:cNvSpPr/>
          <p:nvPr/>
        </p:nvSpPr>
        <p:spPr>
          <a:xfrm>
            <a:off x="357254" y="804695"/>
            <a:ext cx="4504690" cy="641350"/>
          </a:xfrm>
          <a:prstGeom prst="rect">
            <a:avLst/>
          </a:prstGeom>
        </p:spPr>
        <p:txBody>
          <a:bodyPr vert="horz" wrap="square" lIns="0" tIns="0" rIns="0" bIns="0"/>
          <a:lstStyle/>
          <a:p>
            <a:pPr algn="l" rtl="0" eaLnBrk="0">
              <a:lnSpc>
                <a:spcPct val="90000"/>
              </a:lnSpc>
            </a:pPr>
            <a:endParaRPr lang="en-US" altLang="en-US" sz="100" dirty="0"/>
          </a:p>
          <a:p>
            <a:pPr marL="12700" indent="8890" algn="l" rtl="0" eaLnBrk="0">
              <a:lnSpc>
                <a:spcPct val="112000"/>
              </a:lnSpc>
            </a:pPr>
            <a:r>
              <a:rPr lang="en-US" altLang="zh-CN" sz="1800" b="1" kern="0" spc="0" dirty="0">
                <a:solidFill>
                  <a:srgbClr val="000000">
                    <a:alpha val="100000"/>
                  </a:srgbClr>
                </a:solidFill>
                <a:latin typeface="Arial" panose="020B0604020202020204"/>
                <a:ea typeface="Arial" panose="020B0604020202020204"/>
                <a:cs typeface="Arial" panose="020B0604020202020204"/>
              </a:rPr>
              <a:t>Kefektifian </a:t>
            </a:r>
            <a:r>
              <a:rPr sz="1800" b="1" kern="0" spc="0" dirty="0">
                <a:solidFill>
                  <a:srgbClr val="000000">
                    <a:alpha val="100000"/>
                  </a:srgbClr>
                </a:solidFill>
                <a:latin typeface="Arial" panose="020B0604020202020204"/>
                <a:ea typeface="Arial" panose="020B0604020202020204"/>
                <a:cs typeface="Arial" panose="020B0604020202020204"/>
              </a:rPr>
              <a:t>SwissMicrobiome</a:t>
            </a:r>
            <a:r>
              <a:rPr sz="1800" b="1" kern="0" spc="30" baseline="38000" dirty="0">
                <a:solidFill>
                  <a:srgbClr val="000000">
                    <a:alpha val="100000"/>
                  </a:srgbClr>
                </a:solidFill>
                <a:latin typeface="Arial" panose="020B0604020202020204"/>
                <a:ea typeface="Arial" panose="020B0604020202020204"/>
                <a:cs typeface="Arial" panose="020B0604020202020204"/>
              </a:rPr>
              <a:t>®</a:t>
            </a:r>
            <a:r>
              <a:rPr sz="1100" b="1" kern="0" spc="290" dirty="0">
                <a:solidFill>
                  <a:srgbClr val="000000">
                    <a:alpha val="100000"/>
                  </a:srgbClr>
                </a:solidFill>
                <a:latin typeface="Arial" panose="020B0604020202020204"/>
                <a:ea typeface="Arial" panose="020B0604020202020204"/>
                <a:cs typeface="Arial" panose="020B0604020202020204"/>
              </a:rPr>
              <a:t> </a:t>
            </a:r>
          </a:p>
          <a:p>
            <a:pPr marL="12700" indent="8890" algn="l" rtl="0" eaLnBrk="0">
              <a:lnSpc>
                <a:spcPct val="112000"/>
              </a:lnSpc>
            </a:pPr>
            <a:r>
              <a:rPr sz="1800" b="1" kern="0" spc="0" dirty="0">
                <a:solidFill>
                  <a:srgbClr val="000000">
                    <a:alpha val="100000"/>
                  </a:srgbClr>
                </a:solidFill>
                <a:latin typeface="Arial" panose="020B0604020202020204"/>
                <a:ea typeface="Arial" panose="020B0604020202020204"/>
                <a:cs typeface="Arial" panose="020B0604020202020204"/>
              </a:rPr>
              <a:t>rich</a:t>
            </a:r>
            <a:r>
              <a:rPr sz="1800" b="1" kern="0" spc="100" dirty="0">
                <a:solidFill>
                  <a:srgbClr val="000000">
                    <a:alpha val="100000"/>
                  </a:srgbClr>
                </a:solidFill>
                <a:latin typeface="Arial" panose="020B0604020202020204"/>
                <a:ea typeface="Arial" panose="020B0604020202020204"/>
                <a:cs typeface="Arial" panose="020B0604020202020204"/>
              </a:rPr>
              <a:t> </a:t>
            </a:r>
            <a:r>
              <a:rPr sz="1800" b="1" kern="0" spc="0" dirty="0">
                <a:solidFill>
                  <a:srgbClr val="000000">
                    <a:alpha val="100000"/>
                  </a:srgbClr>
                </a:solidFill>
                <a:latin typeface="Arial" panose="020B0604020202020204"/>
                <a:ea typeface="Arial" panose="020B0604020202020204"/>
                <a:cs typeface="Arial" panose="020B0604020202020204"/>
              </a:rPr>
              <a:t>lotion</a:t>
            </a:r>
            <a:r>
              <a:rPr sz="1800" b="1" kern="0" spc="30" dirty="0">
                <a:solidFill>
                  <a:srgbClr val="000000">
                    <a:alpha val="100000"/>
                  </a:srgbClr>
                </a:solidFill>
                <a:latin typeface="Arial" panose="020B0604020202020204"/>
                <a:ea typeface="Arial" panose="020B0604020202020204"/>
                <a:cs typeface="Arial" panose="020B0604020202020204"/>
              </a:rPr>
              <a:t>,</a:t>
            </a:r>
            <a:r>
              <a:rPr sz="1800" b="1" kern="0" spc="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skin</a:t>
            </a:r>
            <a:r>
              <a:rPr sz="1800" b="1" kern="0" spc="13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emulsion</a:t>
            </a:r>
            <a:r>
              <a:rPr sz="1800" b="1" kern="0" spc="6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&amp;</a:t>
            </a:r>
            <a:r>
              <a:rPr sz="1800" b="1" kern="0" spc="3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skin</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serum</a:t>
            </a:r>
            <a:endParaRPr lang="en-US" altLang="en-US" sz="1800" dirty="0"/>
          </a:p>
        </p:txBody>
      </p:sp>
      <p:pic>
        <p:nvPicPr>
          <p:cNvPr id="36" name="picture 36"/>
          <p:cNvPicPr>
            <a:picLocks noChangeAspect="1"/>
          </p:cNvPicPr>
          <p:nvPr/>
        </p:nvPicPr>
        <p:blipFill>
          <a:blip r:embed="rId2"/>
          <a:stretch>
            <a:fillRect/>
          </a:stretch>
        </p:blipFill>
        <p:spPr>
          <a:xfrm rot="21600000">
            <a:off x="7219274" y="4751799"/>
            <a:ext cx="1801874" cy="24299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table 37"/>
          <p:cNvGraphicFramePr>
            <a:graphicFrameLocks noGrp="1"/>
          </p:cNvGraphicFramePr>
          <p:nvPr/>
        </p:nvGraphicFramePr>
        <p:xfrm>
          <a:off x="389187" y="1693199"/>
          <a:ext cx="8354691" cy="2548699"/>
        </p:xfrm>
        <a:graphic>
          <a:graphicData uri="http://schemas.openxmlformats.org/drawingml/2006/table">
            <a:tbl>
              <a:tblPr/>
              <a:tblGrid>
                <a:gridCol w="961390">
                  <a:extLst>
                    <a:ext uri="{9D8B030D-6E8A-4147-A177-3AD203B41FA5}">
                      <a16:colId xmlns:a16="http://schemas.microsoft.com/office/drawing/2014/main" val="20000"/>
                    </a:ext>
                  </a:extLst>
                </a:gridCol>
                <a:gridCol w="856614">
                  <a:extLst>
                    <a:ext uri="{9D8B030D-6E8A-4147-A177-3AD203B41FA5}">
                      <a16:colId xmlns:a16="http://schemas.microsoft.com/office/drawing/2014/main" val="20001"/>
                    </a:ext>
                  </a:extLst>
                </a:gridCol>
                <a:gridCol w="1428750">
                  <a:extLst>
                    <a:ext uri="{9D8B030D-6E8A-4147-A177-3AD203B41FA5}">
                      <a16:colId xmlns:a16="http://schemas.microsoft.com/office/drawing/2014/main" val="20002"/>
                    </a:ext>
                  </a:extLst>
                </a:gridCol>
                <a:gridCol w="935989">
                  <a:extLst>
                    <a:ext uri="{9D8B030D-6E8A-4147-A177-3AD203B41FA5}">
                      <a16:colId xmlns:a16="http://schemas.microsoft.com/office/drawing/2014/main" val="20003"/>
                    </a:ext>
                  </a:extLst>
                </a:gridCol>
                <a:gridCol w="935989">
                  <a:extLst>
                    <a:ext uri="{9D8B030D-6E8A-4147-A177-3AD203B41FA5}">
                      <a16:colId xmlns:a16="http://schemas.microsoft.com/office/drawing/2014/main" val="20004"/>
                    </a:ext>
                  </a:extLst>
                </a:gridCol>
                <a:gridCol w="1125855">
                  <a:extLst>
                    <a:ext uri="{9D8B030D-6E8A-4147-A177-3AD203B41FA5}">
                      <a16:colId xmlns:a16="http://schemas.microsoft.com/office/drawing/2014/main" val="20005"/>
                    </a:ext>
                  </a:extLst>
                </a:gridCol>
                <a:gridCol w="1312545">
                  <a:extLst>
                    <a:ext uri="{9D8B030D-6E8A-4147-A177-3AD203B41FA5}">
                      <a16:colId xmlns:a16="http://schemas.microsoft.com/office/drawing/2014/main" val="20006"/>
                    </a:ext>
                  </a:extLst>
                </a:gridCol>
                <a:gridCol w="797559">
                  <a:extLst>
                    <a:ext uri="{9D8B030D-6E8A-4147-A177-3AD203B41FA5}">
                      <a16:colId xmlns:a16="http://schemas.microsoft.com/office/drawing/2014/main" val="20007"/>
                    </a:ext>
                  </a:extLst>
                </a:gridCol>
              </a:tblGrid>
              <a:tr h="720090">
                <a:tc>
                  <a:txBody>
                    <a:bodyPr/>
                    <a:lstStyle/>
                    <a:p>
                      <a:pPr algn="l" rtl="0" eaLnBrk="0">
                        <a:lnSpc>
                          <a:spcPct val="100000"/>
                        </a:lnSpc>
                      </a:pPr>
                      <a:endParaRPr lang="en-US" altLang="en-US" sz="1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1000" dirty="0"/>
                    </a:p>
                    <a:p>
                      <a:pPr algn="l" rtl="0" eaLnBrk="0">
                        <a:lnSpc>
                          <a:spcPct val="101000"/>
                        </a:lnSpc>
                      </a:pPr>
                      <a:endParaRPr lang="en-US" altLang="en-US" sz="1000" dirty="0"/>
                    </a:p>
                    <a:p>
                      <a:pPr marL="198755" algn="l" rtl="0" eaLnBrk="0">
                        <a:lnSpc>
                          <a:spcPct val="77000"/>
                        </a:lnSpc>
                        <a:spcBef>
                          <a:spcPts val="5"/>
                        </a:spcBef>
                      </a:pPr>
                      <a:r>
                        <a:rPr lang="en-US" altLang="zh-CN" sz="1200" dirty="0"/>
                        <a:t>Gatal</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1000" dirty="0"/>
                    </a:p>
                    <a:p>
                      <a:pPr algn="l" rtl="0" eaLnBrk="0">
                        <a:lnSpc>
                          <a:spcPct val="101000"/>
                        </a:lnSpc>
                      </a:pPr>
                      <a:endParaRPr lang="en-US" altLang="en-US" sz="1000" dirty="0"/>
                    </a:p>
                    <a:p>
                      <a:pPr marL="345440" algn="l" rtl="0" eaLnBrk="0">
                        <a:lnSpc>
                          <a:spcPct val="77000"/>
                        </a:lnSpc>
                        <a:spcBef>
                          <a:spcPts val="5"/>
                        </a:spcBef>
                      </a:pPr>
                      <a:r>
                        <a:rPr lang="en-US" altLang="zh-CN" sz="1200" dirty="0"/>
                        <a:t>Memerah</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1000" dirty="0"/>
                    </a:p>
                    <a:p>
                      <a:pPr algn="l" rtl="0" eaLnBrk="0">
                        <a:lnSpc>
                          <a:spcPct val="101000"/>
                        </a:lnSpc>
                      </a:pPr>
                      <a:endParaRPr lang="en-US" altLang="en-US" sz="1000" dirty="0"/>
                    </a:p>
                    <a:p>
                      <a:pPr marL="203200" algn="l" rtl="0" eaLnBrk="0">
                        <a:lnSpc>
                          <a:spcPct val="77000"/>
                        </a:lnSpc>
                        <a:spcBef>
                          <a:spcPts val="5"/>
                        </a:spcBef>
                      </a:pPr>
                      <a:r>
                        <a:rPr lang="en-US" altLang="zh-CN" sz="1200" dirty="0"/>
                        <a:t>Terbakar</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1000"/>
                        </a:lnSpc>
                      </a:pPr>
                      <a:endParaRPr lang="en-US" altLang="en-US" sz="1000" dirty="0"/>
                    </a:p>
                    <a:p>
                      <a:pPr algn="l" rtl="0" eaLnBrk="0">
                        <a:lnSpc>
                          <a:spcPct val="101000"/>
                        </a:lnSpc>
                      </a:pPr>
                      <a:endParaRPr lang="en-US" altLang="en-US" sz="1000" dirty="0"/>
                    </a:p>
                    <a:p>
                      <a:pPr marL="321945" algn="l" rtl="0" eaLnBrk="0">
                        <a:lnSpc>
                          <a:spcPct val="80000"/>
                        </a:lnSpc>
                        <a:spcBef>
                          <a:spcPts val="0"/>
                        </a:spcBef>
                      </a:pPr>
                      <a:r>
                        <a:rPr lang="en-US" altLang="zh-CN" sz="1200" dirty="0"/>
                        <a:t>Nyeri</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1000" dirty="0"/>
                    </a:p>
                    <a:p>
                      <a:pPr algn="l" rtl="0" eaLnBrk="0">
                        <a:lnSpc>
                          <a:spcPct val="100000"/>
                        </a:lnSpc>
                      </a:pPr>
                      <a:endParaRPr lang="en-US" altLang="en-US" sz="1000" dirty="0"/>
                    </a:p>
                    <a:p>
                      <a:pPr marL="314960" algn="l" rtl="0" eaLnBrk="0">
                        <a:lnSpc>
                          <a:spcPct val="78000"/>
                        </a:lnSpc>
                        <a:spcBef>
                          <a:spcPts val="5"/>
                        </a:spcBef>
                      </a:pPr>
                      <a:r>
                        <a:rPr lang="en-US" altLang="zh-CN" sz="1200" dirty="0"/>
                        <a:t>Penskalaan</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99000"/>
                        </a:lnSpc>
                      </a:pPr>
                      <a:endParaRPr lang="en-US" altLang="en-US" sz="1000" dirty="0"/>
                    </a:p>
                    <a:p>
                      <a:pPr algn="l" rtl="0" eaLnBrk="0">
                        <a:lnSpc>
                          <a:spcPct val="6000"/>
                        </a:lnSpc>
                      </a:pPr>
                      <a:endParaRPr lang="en-US" altLang="en-US" sz="100" dirty="0"/>
                    </a:p>
                    <a:p>
                      <a:pPr marL="92075" algn="l" rtl="0" eaLnBrk="0">
                        <a:lnSpc>
                          <a:spcPct val="78000"/>
                        </a:lnSpc>
                      </a:pPr>
                      <a:r>
                        <a:rPr lang="en-US" altLang="zh-CN" sz="1200" dirty="0"/>
                        <a:t>Penampilan kulit</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1000" dirty="0"/>
                    </a:p>
                    <a:p>
                      <a:pPr algn="l" rtl="0" eaLnBrk="0">
                        <a:lnSpc>
                          <a:spcPct val="101000"/>
                        </a:lnSpc>
                      </a:pPr>
                      <a:endParaRPr lang="en-US" altLang="en-US" sz="1000" dirty="0"/>
                    </a:p>
                    <a:p>
                      <a:pPr algn="l" rtl="0" eaLnBrk="0">
                        <a:lnSpc>
                          <a:spcPct val="7000"/>
                        </a:lnSpc>
                      </a:pPr>
                      <a:endParaRPr lang="en-US" altLang="en-US" sz="100" dirty="0"/>
                    </a:p>
                    <a:p>
                      <a:pPr marL="243205" algn="l" rtl="0" eaLnBrk="0">
                        <a:lnSpc>
                          <a:spcPct val="86000"/>
                        </a:lnSpc>
                      </a:pPr>
                      <a:r>
                        <a:rPr sz="1100" i="1" kern="0" spc="-30" dirty="0">
                          <a:solidFill>
                            <a:srgbClr val="000000">
                              <a:alpha val="100000"/>
                            </a:srgbClr>
                          </a:solidFill>
                          <a:latin typeface="Microsoft YaHei"/>
                          <a:ea typeface="Microsoft YaHei"/>
                          <a:cs typeface="Microsoft YaHei"/>
                        </a:rPr>
                        <a:t>Total</a:t>
                      </a:r>
                      <a:endParaRPr lang="en-US" altLang="en-US" sz="11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0"/>
                  </a:ext>
                </a:extLst>
              </a:tr>
              <a:tr h="365759">
                <a:tc>
                  <a:txBody>
                    <a:bodyPr/>
                    <a:lstStyle/>
                    <a:p>
                      <a:pPr algn="ctr" rtl="0" eaLnBrk="0">
                        <a:lnSpc>
                          <a:spcPct val="117000"/>
                        </a:lnSpc>
                      </a:pPr>
                      <a:r>
                        <a:rPr lang="en-US" altLang="zh-CN" sz="1100" b="1" kern="0" spc="40" dirty="0">
                          <a:solidFill>
                            <a:srgbClr val="000000">
                              <a:alpha val="100000"/>
                            </a:srgbClr>
                          </a:solidFill>
                          <a:latin typeface="Arial" panose="020B0604020202020204"/>
                          <a:ea typeface="Arial" panose="020B0604020202020204"/>
                          <a:cs typeface="Arial" panose="020B0604020202020204"/>
                        </a:rPr>
                        <a:t>D</a:t>
                      </a:r>
                      <a:r>
                        <a:rPr sz="1100" b="1" kern="0" spc="40" dirty="0">
                          <a:solidFill>
                            <a:srgbClr val="000000">
                              <a:alpha val="100000"/>
                            </a:srgbClr>
                          </a:solidFill>
                          <a:latin typeface="Arial" panose="020B0604020202020204"/>
                          <a:ea typeface="Arial" panose="020B0604020202020204"/>
                          <a:cs typeface="Arial" panose="020B0604020202020204"/>
                        </a:rPr>
                        <a:t>ermatitis</a:t>
                      </a:r>
                    </a:p>
                    <a:p>
                      <a:pPr algn="ctr" rtl="0" eaLnBrk="0">
                        <a:lnSpc>
                          <a:spcPct val="117000"/>
                        </a:lnSpc>
                      </a:pPr>
                      <a:r>
                        <a:rPr lang="en-US" altLang="zh-CN" sz="1100" b="1" kern="0" spc="40" dirty="0">
                          <a:solidFill>
                            <a:srgbClr val="000000">
                              <a:alpha val="100000"/>
                            </a:srgbClr>
                          </a:solidFill>
                          <a:latin typeface="Arial" panose="020B0604020202020204" pitchFamily="34" charset="0"/>
                          <a:ea typeface="Arial" panose="020B0604020202020204" pitchFamily="34" charset="0"/>
                          <a:cs typeface="Arial" panose="020B0604020202020204" pitchFamily="34" charset="0"/>
                        </a:rPr>
                        <a:t>Atop.</a:t>
                      </a:r>
                      <a:endParaRPr lang="en-US" altLang="en-US" sz="11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21018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84,0</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(2)</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495300"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92,0</a:t>
                      </a:r>
                      <a:r>
                        <a:rPr sz="1100" kern="0" spc="10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24955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88,0</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(2)</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251460"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78,7</a:t>
                      </a:r>
                      <a:r>
                        <a:rPr sz="1100" kern="0" spc="8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302895" algn="l" rtl="0" eaLnBrk="0">
                        <a:lnSpc>
                          <a:spcPct val="95000"/>
                        </a:lnSpc>
                        <a:spcBef>
                          <a:spcPts val="0"/>
                        </a:spcBef>
                      </a:pPr>
                      <a:r>
                        <a:rPr sz="1800" kern="0" spc="-20" baseline="-9000" dirty="0">
                          <a:solidFill>
                            <a:srgbClr val="000000">
                              <a:alpha val="100000"/>
                            </a:srgbClr>
                          </a:solidFill>
                          <a:latin typeface="Arial" panose="020B0604020202020204"/>
                          <a:ea typeface="Arial" panose="020B0604020202020204"/>
                          <a:cs typeface="Arial" panose="020B0604020202020204"/>
                        </a:rPr>
                        <a:t>82,7</a:t>
                      </a:r>
                      <a:r>
                        <a:rPr sz="1100" kern="0" spc="13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(1,2)</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5000"/>
                        </a:lnSpc>
                      </a:pPr>
                      <a:endParaRPr lang="en-US" altLang="en-US" sz="600" dirty="0"/>
                    </a:p>
                    <a:p>
                      <a:pPr marL="438150"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82,7</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(2)</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5000"/>
                        </a:lnSpc>
                      </a:pPr>
                      <a:endParaRPr lang="en-US" altLang="en-US" sz="800" dirty="0"/>
                    </a:p>
                    <a:p>
                      <a:pPr marL="253365" algn="l" rtl="0" eaLnBrk="0">
                        <a:lnSpc>
                          <a:spcPct val="80000"/>
                        </a:lnSpc>
                        <a:spcBef>
                          <a:spcPts val="5"/>
                        </a:spcBef>
                      </a:pPr>
                      <a:r>
                        <a:rPr sz="1200" kern="0" spc="-20" dirty="0">
                          <a:solidFill>
                            <a:srgbClr val="000000">
                              <a:alpha val="100000"/>
                            </a:srgbClr>
                          </a:solidFill>
                          <a:latin typeface="Arial" panose="020B0604020202020204"/>
                          <a:ea typeface="Arial" panose="020B0604020202020204"/>
                          <a:cs typeface="Arial" panose="020B0604020202020204"/>
                        </a:rPr>
                        <a:t>84,7</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74015">
                <a:tc>
                  <a:txBody>
                    <a:bodyPr/>
                    <a:lstStyle/>
                    <a:p>
                      <a:pPr algn="l" rtl="0" eaLnBrk="0">
                        <a:lnSpc>
                          <a:spcPct val="107000"/>
                        </a:lnSpc>
                      </a:pPr>
                      <a:endParaRPr lang="en-US" altLang="en-US" sz="800" dirty="0"/>
                    </a:p>
                    <a:p>
                      <a:pPr marL="162560" algn="l" rtl="0" eaLnBrk="0">
                        <a:lnSpc>
                          <a:spcPct val="81000"/>
                        </a:lnSpc>
                        <a:spcBef>
                          <a:spcPts val="0"/>
                        </a:spcBef>
                      </a:pPr>
                      <a:r>
                        <a:rPr sz="1200" b="1" kern="0" spc="-30" dirty="0">
                          <a:solidFill>
                            <a:srgbClr val="000000">
                              <a:alpha val="100000"/>
                            </a:srgbClr>
                          </a:solidFill>
                          <a:latin typeface="Arial" panose="020B0604020202020204"/>
                          <a:ea typeface="Arial" panose="020B0604020202020204"/>
                          <a:cs typeface="Arial" panose="020B0604020202020204"/>
                        </a:rPr>
                        <a:t>Psoriasis</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210185" algn="l" rtl="0" eaLnBrk="0">
                        <a:lnSpc>
                          <a:spcPct val="95000"/>
                        </a:lnSpc>
                        <a:spcBef>
                          <a:spcPts val="5"/>
                        </a:spcBef>
                      </a:pPr>
                      <a:r>
                        <a:rPr sz="1800" kern="0" spc="-20" baseline="-6000" dirty="0">
                          <a:solidFill>
                            <a:srgbClr val="000000">
                              <a:alpha val="100000"/>
                            </a:srgbClr>
                          </a:solidFill>
                          <a:latin typeface="Arial" panose="020B0604020202020204"/>
                          <a:ea typeface="Arial" panose="020B0604020202020204"/>
                          <a:cs typeface="Arial" panose="020B0604020202020204"/>
                        </a:rPr>
                        <a:t>85,3</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(2)</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495935" algn="l" rtl="0" eaLnBrk="0">
                        <a:lnSpc>
                          <a:spcPct val="95000"/>
                        </a:lnSpc>
                        <a:spcBef>
                          <a:spcPts val="5"/>
                        </a:spcBef>
                      </a:pPr>
                      <a:r>
                        <a:rPr sz="1800" kern="0" spc="-20" baseline="-6000" dirty="0">
                          <a:solidFill>
                            <a:srgbClr val="000000">
                              <a:alpha val="100000"/>
                            </a:srgbClr>
                          </a:solidFill>
                          <a:latin typeface="Arial" panose="020B0604020202020204"/>
                          <a:ea typeface="Arial" panose="020B0604020202020204"/>
                          <a:cs typeface="Arial" panose="020B0604020202020204"/>
                        </a:rPr>
                        <a:t>85,3</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251460" algn="l" rtl="0" eaLnBrk="0">
                        <a:lnSpc>
                          <a:spcPct val="95000"/>
                        </a:lnSpc>
                        <a:spcBef>
                          <a:spcPts val="5"/>
                        </a:spcBef>
                      </a:pPr>
                      <a:r>
                        <a:rPr sz="1800" kern="0" spc="-20" baseline="-6000" dirty="0">
                          <a:solidFill>
                            <a:srgbClr val="000000">
                              <a:alpha val="100000"/>
                            </a:srgbClr>
                          </a:solidFill>
                          <a:latin typeface="Arial" panose="020B0604020202020204"/>
                          <a:ea typeface="Arial" panose="020B0604020202020204"/>
                          <a:cs typeface="Arial" panose="020B0604020202020204"/>
                        </a:rPr>
                        <a:t>73,5</a:t>
                      </a:r>
                      <a:r>
                        <a:rPr sz="1100" kern="0" spc="8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208915"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70,6</a:t>
                      </a:r>
                      <a:r>
                        <a:rPr sz="1100" kern="0" spc="12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(2,3)</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302895"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85,3</a:t>
                      </a:r>
                      <a:r>
                        <a:rPr sz="1100" kern="0" spc="13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(2,3)</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2000"/>
                        </a:lnSpc>
                      </a:pPr>
                      <a:endParaRPr lang="en-US" altLang="en-US" sz="700" dirty="0"/>
                    </a:p>
                    <a:p>
                      <a:pPr marL="438150" algn="l" rtl="0" eaLnBrk="0">
                        <a:lnSpc>
                          <a:spcPct val="95000"/>
                        </a:lnSpc>
                        <a:spcBef>
                          <a:spcPts val="5"/>
                        </a:spcBef>
                      </a:pPr>
                      <a:r>
                        <a:rPr sz="1800" kern="0" spc="-20" baseline="-6000" dirty="0">
                          <a:solidFill>
                            <a:srgbClr val="000000">
                              <a:alpha val="100000"/>
                            </a:srgbClr>
                          </a:solidFill>
                          <a:latin typeface="Arial" panose="020B0604020202020204"/>
                          <a:ea typeface="Arial" panose="020B0604020202020204"/>
                          <a:cs typeface="Arial" panose="020B0604020202020204"/>
                        </a:rPr>
                        <a:t>85,3</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9000"/>
                        </a:lnSpc>
                      </a:pPr>
                      <a:endParaRPr lang="en-US" altLang="en-US" sz="800" dirty="0"/>
                    </a:p>
                    <a:p>
                      <a:pPr marL="253365" algn="l" rtl="0" eaLnBrk="0">
                        <a:lnSpc>
                          <a:spcPct val="80000"/>
                        </a:lnSpc>
                        <a:spcBef>
                          <a:spcPts val="0"/>
                        </a:spcBef>
                      </a:pPr>
                      <a:r>
                        <a:rPr sz="1200" kern="0" spc="-20" dirty="0">
                          <a:solidFill>
                            <a:srgbClr val="000000">
                              <a:alpha val="100000"/>
                            </a:srgbClr>
                          </a:solidFill>
                          <a:latin typeface="Arial" panose="020B0604020202020204"/>
                          <a:ea typeface="Arial" panose="020B0604020202020204"/>
                          <a:cs typeface="Arial" panose="020B0604020202020204"/>
                        </a:rPr>
                        <a:t>80,9</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2"/>
                  </a:ext>
                </a:extLst>
              </a:tr>
              <a:tr h="336550">
                <a:tc>
                  <a:txBody>
                    <a:bodyPr/>
                    <a:lstStyle/>
                    <a:p>
                      <a:pPr algn="l" rtl="0" eaLnBrk="0">
                        <a:lnSpc>
                          <a:spcPct val="105000"/>
                        </a:lnSpc>
                      </a:pPr>
                      <a:endParaRPr lang="en-US" altLang="en-US" sz="700" dirty="0"/>
                    </a:p>
                    <a:p>
                      <a:pPr marL="176530" algn="l" rtl="0" eaLnBrk="0">
                        <a:lnSpc>
                          <a:spcPct val="81000"/>
                        </a:lnSpc>
                        <a:spcBef>
                          <a:spcPts val="0"/>
                        </a:spcBef>
                      </a:pPr>
                      <a:r>
                        <a:rPr sz="1200" b="1" kern="0" spc="-10" dirty="0">
                          <a:solidFill>
                            <a:srgbClr val="000000">
                              <a:alpha val="100000"/>
                            </a:srgbClr>
                          </a:solidFill>
                          <a:latin typeface="Arial" panose="020B0604020202020204"/>
                          <a:ea typeface="Arial" panose="020B0604020202020204"/>
                          <a:cs typeface="Arial" panose="020B0604020202020204"/>
                        </a:rPr>
                        <a:t>Rosacea</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17462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100,0</a:t>
                      </a:r>
                      <a:r>
                        <a:rPr sz="1100" kern="0" spc="7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49593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85,7</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24955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85,7</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250190"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85,7</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344170"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90,5</a:t>
                      </a:r>
                      <a:r>
                        <a:rPr sz="1100" kern="0" spc="10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(3)</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9000"/>
                        </a:lnSpc>
                      </a:pPr>
                      <a:endParaRPr lang="en-US" altLang="en-US" sz="500" dirty="0"/>
                    </a:p>
                    <a:p>
                      <a:pPr marL="437515" algn="l" rtl="0" eaLnBrk="0">
                        <a:lnSpc>
                          <a:spcPct val="95000"/>
                        </a:lnSpc>
                        <a:spcBef>
                          <a:spcPts val="0"/>
                        </a:spcBef>
                      </a:pPr>
                      <a:r>
                        <a:rPr sz="1800" kern="0" spc="-20" baseline="-6000" dirty="0">
                          <a:solidFill>
                            <a:srgbClr val="000000">
                              <a:alpha val="100000"/>
                            </a:srgbClr>
                          </a:solidFill>
                          <a:latin typeface="Arial" panose="020B0604020202020204"/>
                          <a:ea typeface="Arial" panose="020B0604020202020204"/>
                          <a:cs typeface="Arial" panose="020B0604020202020204"/>
                        </a:rPr>
                        <a:t>90,5</a:t>
                      </a:r>
                      <a:r>
                        <a:rPr sz="1100" kern="0" spc="10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(2)</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7000"/>
                        </a:lnSpc>
                      </a:pPr>
                      <a:endParaRPr lang="en-US" altLang="en-US" sz="700" dirty="0"/>
                    </a:p>
                    <a:p>
                      <a:pPr marL="253365" algn="l" rtl="0" eaLnBrk="0">
                        <a:lnSpc>
                          <a:spcPct val="80000"/>
                        </a:lnSpc>
                        <a:spcBef>
                          <a:spcPts val="0"/>
                        </a:spcBef>
                      </a:pPr>
                      <a:r>
                        <a:rPr sz="1200" kern="0" spc="-20" dirty="0">
                          <a:solidFill>
                            <a:srgbClr val="000000">
                              <a:alpha val="100000"/>
                            </a:srgbClr>
                          </a:solidFill>
                          <a:latin typeface="Arial" panose="020B0604020202020204"/>
                          <a:ea typeface="Arial" panose="020B0604020202020204"/>
                          <a:cs typeface="Arial" panose="020B0604020202020204"/>
                        </a:rPr>
                        <a:t>89,7</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47979">
                <a:tc>
                  <a:txBody>
                    <a:bodyPr/>
                    <a:lstStyle/>
                    <a:p>
                      <a:pPr algn="l" rtl="0" eaLnBrk="0">
                        <a:lnSpc>
                          <a:spcPct val="110000"/>
                        </a:lnSpc>
                      </a:pPr>
                      <a:endParaRPr lang="en-US" altLang="en-US" sz="700" dirty="0"/>
                    </a:p>
                    <a:p>
                      <a:pPr marL="297815" algn="l" rtl="0" eaLnBrk="0">
                        <a:lnSpc>
                          <a:spcPct val="81000"/>
                        </a:lnSpc>
                        <a:spcBef>
                          <a:spcPts val="5"/>
                        </a:spcBef>
                      </a:pPr>
                      <a:r>
                        <a:rPr lang="en-US" altLang="zh-CN" sz="1200" b="1" dirty="0"/>
                        <a:t>Jerawat</a:t>
                      </a:r>
                      <a:endParaRPr lang="en-US" altLang="en-US" sz="1200" b="1"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124460" algn="l" rtl="0" eaLnBrk="0">
                        <a:lnSpc>
                          <a:spcPct val="95000"/>
                        </a:lnSpc>
                        <a:spcBef>
                          <a:spcPts val="5"/>
                        </a:spcBef>
                      </a:pPr>
                      <a:r>
                        <a:rPr sz="1800" kern="0" spc="-10" baseline="-12000" dirty="0">
                          <a:solidFill>
                            <a:srgbClr val="000000">
                              <a:alpha val="100000"/>
                            </a:srgbClr>
                          </a:solidFill>
                          <a:latin typeface="Arial" panose="020B0604020202020204"/>
                          <a:ea typeface="Arial" panose="020B0604020202020204"/>
                          <a:cs typeface="Arial" panose="020B0604020202020204"/>
                        </a:rPr>
                        <a:t>90,0</a:t>
                      </a:r>
                      <a:r>
                        <a:rPr sz="1100" kern="0" spc="70" dirty="0">
                          <a:solidFill>
                            <a:srgbClr val="000000">
                              <a:alpha val="100000"/>
                            </a:srgbClr>
                          </a:solidFill>
                          <a:latin typeface="Arial" panose="020B0604020202020204"/>
                          <a:ea typeface="Arial" panose="020B0604020202020204"/>
                          <a:cs typeface="Arial" panose="020B0604020202020204"/>
                        </a:rPr>
                        <a:t> </a:t>
                      </a:r>
                      <a:r>
                        <a:rPr sz="1200" kern="0" spc="-10" baseline="17000" dirty="0">
                          <a:solidFill>
                            <a:srgbClr val="000000">
                              <a:alpha val="100000"/>
                            </a:srgbClr>
                          </a:solidFill>
                          <a:latin typeface="Arial" panose="020B0604020202020204"/>
                          <a:ea typeface="Arial" panose="020B0604020202020204"/>
                          <a:cs typeface="Arial" panose="020B0604020202020204"/>
                        </a:rPr>
                        <a:t>(1,2,3)</a:t>
                      </a:r>
                      <a:endParaRPr lang="en-US" altLang="en-US" sz="1200" baseline="17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454025"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80,0</a:t>
                      </a:r>
                      <a:r>
                        <a:rPr sz="1100" kern="0" spc="13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(1,3)</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207645"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80,0</a:t>
                      </a:r>
                      <a:r>
                        <a:rPr sz="1100" kern="0" spc="13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(1,3)</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207645"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80,0</a:t>
                      </a:r>
                      <a:r>
                        <a:rPr sz="1100" kern="0" spc="13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(2,3)</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344805" algn="l" rtl="0" eaLnBrk="0">
                        <a:lnSpc>
                          <a:spcPct val="95000"/>
                        </a:lnSpc>
                        <a:spcBef>
                          <a:spcPts val="5"/>
                        </a:spcBef>
                      </a:pPr>
                      <a:r>
                        <a:rPr sz="1800" kern="0" spc="-20" baseline="-6000" dirty="0">
                          <a:solidFill>
                            <a:srgbClr val="000000">
                              <a:alpha val="100000"/>
                            </a:srgbClr>
                          </a:solidFill>
                          <a:latin typeface="Arial" panose="020B0604020202020204"/>
                          <a:ea typeface="Arial" panose="020B0604020202020204"/>
                          <a:cs typeface="Arial" panose="020B0604020202020204"/>
                        </a:rPr>
                        <a:t>80,0</a:t>
                      </a:r>
                      <a:r>
                        <a:rPr sz="1100" kern="0" spc="90" dirty="0">
                          <a:solidFill>
                            <a:srgbClr val="000000">
                              <a:alpha val="100000"/>
                            </a:srgbClr>
                          </a:solidFill>
                          <a:latin typeface="Arial" panose="020B0604020202020204"/>
                          <a:ea typeface="Arial" panose="020B0604020202020204"/>
                          <a:cs typeface="Arial" panose="020B0604020202020204"/>
                        </a:rPr>
                        <a:t> </a:t>
                      </a:r>
                      <a:r>
                        <a:rPr sz="1200" kern="0" spc="-20" baseline="26000" dirty="0">
                          <a:solidFill>
                            <a:srgbClr val="000000">
                              <a:alpha val="100000"/>
                            </a:srgbClr>
                          </a:solidFill>
                          <a:latin typeface="Arial" panose="020B0604020202020204"/>
                          <a:ea typeface="Arial" panose="020B0604020202020204"/>
                          <a:cs typeface="Arial" panose="020B0604020202020204"/>
                        </a:rPr>
                        <a:t>(1)</a:t>
                      </a:r>
                      <a:endParaRPr lang="en-US" altLang="en-US" sz="1200" baseline="26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5000"/>
                        </a:lnSpc>
                      </a:pPr>
                      <a:endParaRPr lang="en-US" altLang="en-US" sz="600" dirty="0"/>
                    </a:p>
                    <a:p>
                      <a:pPr marL="397510" algn="l" rtl="0" eaLnBrk="0">
                        <a:lnSpc>
                          <a:spcPct val="95000"/>
                        </a:lnSpc>
                        <a:spcBef>
                          <a:spcPts val="5"/>
                        </a:spcBef>
                      </a:pPr>
                      <a:r>
                        <a:rPr sz="1800" kern="0" spc="-20" baseline="-9000" dirty="0">
                          <a:solidFill>
                            <a:srgbClr val="000000">
                              <a:alpha val="100000"/>
                            </a:srgbClr>
                          </a:solidFill>
                          <a:latin typeface="Arial" panose="020B0604020202020204"/>
                          <a:ea typeface="Arial" panose="020B0604020202020204"/>
                          <a:cs typeface="Arial" panose="020B0604020202020204"/>
                        </a:rPr>
                        <a:t>70,0</a:t>
                      </a:r>
                      <a:r>
                        <a:rPr sz="1100" kern="0" spc="120" dirty="0">
                          <a:solidFill>
                            <a:srgbClr val="000000">
                              <a:alpha val="100000"/>
                            </a:srgbClr>
                          </a:solidFill>
                          <a:latin typeface="Arial" panose="020B0604020202020204"/>
                          <a:ea typeface="Arial" panose="020B0604020202020204"/>
                          <a:cs typeface="Arial" panose="020B0604020202020204"/>
                        </a:rPr>
                        <a:t> </a:t>
                      </a:r>
                      <a:r>
                        <a:rPr sz="1200" kern="0" spc="-20" baseline="22000" dirty="0">
                          <a:solidFill>
                            <a:srgbClr val="000000">
                              <a:alpha val="100000"/>
                            </a:srgbClr>
                          </a:solidFill>
                          <a:latin typeface="Arial" panose="020B0604020202020204"/>
                          <a:ea typeface="Arial" panose="020B0604020202020204"/>
                          <a:cs typeface="Arial" panose="020B0604020202020204"/>
                        </a:rPr>
                        <a:t>(1,2)</a:t>
                      </a:r>
                      <a:endParaRPr lang="en-US" altLang="en-US" sz="1200" baseline="22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12000"/>
                        </a:lnSpc>
                      </a:pPr>
                      <a:endParaRPr lang="en-US" altLang="en-US" sz="700" dirty="0"/>
                    </a:p>
                    <a:p>
                      <a:pPr marL="253365" algn="l" rtl="0" eaLnBrk="0">
                        <a:lnSpc>
                          <a:spcPct val="80000"/>
                        </a:lnSpc>
                        <a:spcBef>
                          <a:spcPts val="5"/>
                        </a:spcBef>
                      </a:pPr>
                      <a:r>
                        <a:rPr sz="1200" kern="0" spc="-20" dirty="0">
                          <a:solidFill>
                            <a:srgbClr val="000000">
                              <a:alpha val="100000"/>
                            </a:srgbClr>
                          </a:solidFill>
                          <a:latin typeface="Arial" panose="020B0604020202020204"/>
                          <a:ea typeface="Arial" panose="020B0604020202020204"/>
                          <a:cs typeface="Arial" panose="020B0604020202020204"/>
                        </a:rPr>
                        <a:t>80,0</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4"/>
                  </a:ext>
                </a:extLst>
              </a:tr>
              <a:tr h="394970">
                <a:tc>
                  <a:txBody>
                    <a:bodyPr/>
                    <a:lstStyle/>
                    <a:p>
                      <a:pPr algn="l" rtl="0" eaLnBrk="0">
                        <a:lnSpc>
                          <a:spcPct val="101000"/>
                        </a:lnSpc>
                      </a:pPr>
                      <a:endParaRPr lang="en-US" altLang="en-US" sz="900" dirty="0"/>
                    </a:p>
                    <a:p>
                      <a:pPr marL="331470" algn="l" rtl="0" eaLnBrk="0">
                        <a:lnSpc>
                          <a:spcPct val="86000"/>
                        </a:lnSpc>
                        <a:spcBef>
                          <a:spcPts val="5"/>
                        </a:spcBef>
                      </a:pPr>
                      <a:r>
                        <a:rPr sz="1100" i="1" kern="0" spc="-30" dirty="0">
                          <a:solidFill>
                            <a:srgbClr val="000000">
                              <a:alpha val="100000"/>
                            </a:srgbClr>
                          </a:solidFill>
                          <a:latin typeface="Microsoft YaHei"/>
                          <a:ea typeface="Microsoft YaHei"/>
                          <a:cs typeface="Microsoft YaHei"/>
                        </a:rPr>
                        <a:t>Total</a:t>
                      </a:r>
                      <a:endParaRPr lang="en-US" altLang="en-US" sz="11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281305" algn="l" rtl="0" eaLnBrk="0">
                        <a:lnSpc>
                          <a:spcPct val="81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89,8</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567690" algn="l" rtl="0" eaLnBrk="0">
                        <a:lnSpc>
                          <a:spcPct val="81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85,8</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321310" algn="l" rtl="0" eaLnBrk="0">
                        <a:lnSpc>
                          <a:spcPct val="81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81,8</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325120" algn="l" rtl="0" eaLnBrk="0">
                        <a:lnSpc>
                          <a:spcPct val="81000"/>
                        </a:lnSpc>
                        <a:spcBef>
                          <a:spcPts val="5"/>
                        </a:spcBef>
                      </a:pPr>
                      <a:r>
                        <a:rPr sz="1200" b="1" kern="0" spc="-20" dirty="0">
                          <a:solidFill>
                            <a:srgbClr val="000000">
                              <a:alpha val="100000"/>
                            </a:srgbClr>
                          </a:solidFill>
                          <a:latin typeface="Arial" panose="020B0604020202020204"/>
                          <a:ea typeface="Arial" panose="020B0604020202020204"/>
                          <a:cs typeface="Arial" panose="020B0604020202020204"/>
                        </a:rPr>
                        <a:t>78,8</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416560" algn="l" rtl="0" eaLnBrk="0">
                        <a:lnSpc>
                          <a:spcPct val="81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84,6</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1000"/>
                        </a:lnSpc>
                      </a:pPr>
                      <a:endParaRPr lang="en-US" altLang="en-US" sz="900" dirty="0"/>
                    </a:p>
                    <a:p>
                      <a:pPr marL="509905" algn="l" rtl="0" eaLnBrk="0">
                        <a:lnSpc>
                          <a:spcPct val="81000"/>
                        </a:lnSpc>
                        <a:spcBef>
                          <a:spcPts val="5"/>
                        </a:spcBef>
                      </a:pPr>
                      <a:r>
                        <a:rPr sz="1200" b="1" kern="0" spc="-10" dirty="0">
                          <a:solidFill>
                            <a:srgbClr val="000000">
                              <a:alpha val="100000"/>
                            </a:srgbClr>
                          </a:solidFill>
                          <a:latin typeface="Arial" panose="020B0604020202020204"/>
                          <a:ea typeface="Arial" panose="020B0604020202020204"/>
                          <a:cs typeface="Arial" panose="020B0604020202020204"/>
                        </a:rPr>
                        <a:t>82,1</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0000"/>
                        </a:lnSpc>
                      </a:pPr>
                      <a:endParaRPr lang="en-US" altLang="en-US" sz="10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bl>
          </a:graphicData>
        </a:graphic>
      </p:graphicFrame>
      <p:sp>
        <p:nvSpPr>
          <p:cNvPr id="38" name="textbox 38"/>
          <p:cNvSpPr/>
          <p:nvPr/>
        </p:nvSpPr>
        <p:spPr>
          <a:xfrm>
            <a:off x="0" y="25"/>
            <a:ext cx="9144000" cy="511175"/>
          </a:xfrm>
          <a:prstGeom prst="rect">
            <a:avLst/>
          </a:prstGeom>
          <a:solidFill>
            <a:srgbClr val="AED9DC"/>
          </a:solidFill>
        </p:spPr>
        <p:txBody>
          <a:bodyPr vert="horz" wrap="square" lIns="0" tIns="0" rIns="0" bIns="0"/>
          <a:lstStyle/>
          <a:p>
            <a:pPr algn="l" rtl="0" eaLnBrk="0">
              <a:lnSpc>
                <a:spcPct val="114000"/>
              </a:lnSpc>
            </a:pPr>
            <a:endParaRPr lang="en-US" altLang="en-US" sz="1000" dirty="0"/>
          </a:p>
          <a:p>
            <a:pPr marL="375285" algn="l" rtl="0" eaLnBrk="0">
              <a:lnSpc>
                <a:spcPct val="78000"/>
              </a:lnSpc>
              <a:spcBef>
                <a:spcPts val="0"/>
              </a:spcBef>
            </a:pPr>
            <a:r>
              <a:rPr lang="en-US" altLang="zh-CN" sz="1400" b="1" dirty="0"/>
              <a:t>Keefektifan Dalam Setiap Gejala</a:t>
            </a:r>
            <a:endParaRPr lang="en-US" altLang="en-US" sz="1400" b="1" dirty="0"/>
          </a:p>
        </p:txBody>
      </p:sp>
      <p:sp>
        <p:nvSpPr>
          <p:cNvPr id="39" name="textbox 39"/>
          <p:cNvSpPr/>
          <p:nvPr/>
        </p:nvSpPr>
        <p:spPr>
          <a:xfrm>
            <a:off x="357254" y="804695"/>
            <a:ext cx="4504690" cy="641350"/>
          </a:xfrm>
          <a:prstGeom prst="rect">
            <a:avLst/>
          </a:prstGeom>
        </p:spPr>
        <p:txBody>
          <a:bodyPr vert="horz" wrap="square" lIns="0" tIns="0" rIns="0" bIns="0"/>
          <a:lstStyle/>
          <a:p>
            <a:pPr algn="l" rtl="0" eaLnBrk="0">
              <a:lnSpc>
                <a:spcPct val="90000"/>
              </a:lnSpc>
            </a:pPr>
            <a:endParaRPr lang="en-US" altLang="en-US" sz="100" dirty="0"/>
          </a:p>
          <a:p>
            <a:pPr marL="12700" indent="8890" algn="l" defTabSz="914400" rtl="0" eaLnBrk="0">
              <a:lnSpc>
                <a:spcPct val="112000"/>
              </a:lnSpc>
            </a:pPr>
            <a:r>
              <a:rPr lang="en-US" altLang="zh-CN" b="1" kern="0" dirty="0">
                <a:solidFill>
                  <a:srgbClr val="000000">
                    <a:alpha val="100000"/>
                  </a:srgbClr>
                </a:solidFill>
                <a:latin typeface="Arial" panose="020B0604020202020204"/>
                <a:ea typeface="Arial" panose="020B0604020202020204"/>
                <a:cs typeface="Arial" panose="020B0604020202020204"/>
                <a:sym typeface="+mn-ea"/>
              </a:rPr>
              <a:t>Kefektifian </a:t>
            </a:r>
            <a:r>
              <a:rPr b="1" kern="0" dirty="0">
                <a:solidFill>
                  <a:srgbClr val="000000">
                    <a:alpha val="100000"/>
                  </a:srgbClr>
                </a:solidFill>
                <a:latin typeface="Arial" panose="020B0604020202020204"/>
                <a:ea typeface="Arial" panose="020B0604020202020204"/>
                <a:cs typeface="Arial" panose="020B0604020202020204"/>
                <a:sym typeface="+mn-ea"/>
              </a:rPr>
              <a:t>SwissMicrobiome</a:t>
            </a:r>
            <a:r>
              <a:rPr b="1" kern="0" spc="30" baseline="38000" dirty="0">
                <a:solidFill>
                  <a:srgbClr val="000000">
                    <a:alpha val="100000"/>
                  </a:srgbClr>
                </a:solidFill>
                <a:latin typeface="Arial" panose="020B0604020202020204"/>
                <a:ea typeface="Arial" panose="020B0604020202020204"/>
                <a:cs typeface="Arial" panose="020B0604020202020204"/>
                <a:sym typeface="+mn-ea"/>
              </a:rPr>
              <a:t>®</a:t>
            </a:r>
            <a:r>
              <a:rPr sz="1100" b="1" kern="0" spc="290" dirty="0">
                <a:solidFill>
                  <a:srgbClr val="000000">
                    <a:alpha val="100000"/>
                  </a:srgbClr>
                </a:solidFill>
                <a:latin typeface="Arial" panose="020B0604020202020204"/>
                <a:ea typeface="Arial" panose="020B0604020202020204"/>
                <a:cs typeface="Arial" panose="020B0604020202020204"/>
                <a:sym typeface="+mn-ea"/>
              </a:rPr>
              <a:t> </a:t>
            </a:r>
            <a:endParaRPr sz="1100" b="1" kern="0" spc="290" dirty="0">
              <a:solidFill>
                <a:srgbClr val="000000">
                  <a:alpha val="100000"/>
                </a:srgbClr>
              </a:solidFill>
              <a:latin typeface="Arial" panose="020B0604020202020204"/>
              <a:ea typeface="Arial" panose="020B0604020202020204"/>
              <a:cs typeface="Arial" panose="020B0604020202020204"/>
            </a:endParaRPr>
          </a:p>
          <a:p>
            <a:pPr marL="12700" indent="8890" algn="l" defTabSz="914400" rtl="0" eaLnBrk="0">
              <a:lnSpc>
                <a:spcPct val="112000"/>
              </a:lnSpc>
            </a:pPr>
            <a:r>
              <a:rPr b="1" kern="0" dirty="0">
                <a:solidFill>
                  <a:srgbClr val="000000">
                    <a:alpha val="100000"/>
                  </a:srgbClr>
                </a:solidFill>
                <a:latin typeface="Arial" panose="020B0604020202020204"/>
                <a:ea typeface="Arial" panose="020B0604020202020204"/>
                <a:cs typeface="Arial" panose="020B0604020202020204"/>
                <a:sym typeface="+mn-ea"/>
              </a:rPr>
              <a:t>rich</a:t>
            </a:r>
            <a:r>
              <a:rPr b="1" kern="0" spc="100" dirty="0">
                <a:solidFill>
                  <a:srgbClr val="000000">
                    <a:alpha val="100000"/>
                  </a:srgbClr>
                </a:solidFill>
                <a:latin typeface="Arial" panose="020B0604020202020204"/>
                <a:ea typeface="Arial" panose="020B0604020202020204"/>
                <a:cs typeface="Arial" panose="020B0604020202020204"/>
                <a:sym typeface="+mn-ea"/>
              </a:rPr>
              <a:t> </a:t>
            </a:r>
            <a:r>
              <a:rPr b="1" kern="0" dirty="0">
                <a:solidFill>
                  <a:srgbClr val="000000">
                    <a:alpha val="100000"/>
                  </a:srgbClr>
                </a:solidFill>
                <a:latin typeface="Arial" panose="020B0604020202020204"/>
                <a:ea typeface="Arial" panose="020B0604020202020204"/>
                <a:cs typeface="Arial" panose="020B0604020202020204"/>
                <a:sym typeface="+mn-ea"/>
              </a:rPr>
              <a:t>lotion</a:t>
            </a:r>
            <a:r>
              <a:rPr b="1" kern="0" spc="30" dirty="0">
                <a:solidFill>
                  <a:srgbClr val="000000">
                    <a:alpha val="100000"/>
                  </a:srgbClr>
                </a:solidFill>
                <a:latin typeface="Arial" panose="020B0604020202020204"/>
                <a:ea typeface="Arial" panose="020B0604020202020204"/>
                <a:cs typeface="Arial" panose="020B0604020202020204"/>
                <a:sym typeface="+mn-ea"/>
              </a:rPr>
              <a:t>,</a:t>
            </a:r>
            <a:r>
              <a:rPr b="1" kern="0" dirty="0">
                <a:solidFill>
                  <a:srgbClr val="000000">
                    <a:alpha val="100000"/>
                  </a:srgbClr>
                </a:solidFill>
                <a:latin typeface="Arial" panose="020B0604020202020204"/>
                <a:ea typeface="Arial" panose="020B0604020202020204"/>
                <a:cs typeface="Arial" panose="020B0604020202020204"/>
                <a:sym typeface="+mn-ea"/>
              </a:rPr>
              <a:t> </a:t>
            </a:r>
            <a:r>
              <a:rPr b="1" kern="0" spc="-30" dirty="0">
                <a:solidFill>
                  <a:srgbClr val="000000">
                    <a:alpha val="100000"/>
                  </a:srgbClr>
                </a:solidFill>
                <a:latin typeface="Arial" panose="020B0604020202020204"/>
                <a:ea typeface="Arial" panose="020B0604020202020204"/>
                <a:cs typeface="Arial" panose="020B0604020202020204"/>
                <a:sym typeface="+mn-ea"/>
              </a:rPr>
              <a:t>skin</a:t>
            </a:r>
            <a:r>
              <a:rPr b="1" kern="0" spc="130" dirty="0">
                <a:solidFill>
                  <a:srgbClr val="000000">
                    <a:alpha val="100000"/>
                  </a:srgbClr>
                </a:solidFill>
                <a:latin typeface="Arial" panose="020B0604020202020204"/>
                <a:ea typeface="Arial" panose="020B0604020202020204"/>
                <a:cs typeface="Arial" panose="020B0604020202020204"/>
                <a:sym typeface="+mn-ea"/>
              </a:rPr>
              <a:t> </a:t>
            </a:r>
            <a:r>
              <a:rPr b="1" kern="0" spc="-30" dirty="0">
                <a:solidFill>
                  <a:srgbClr val="000000">
                    <a:alpha val="100000"/>
                  </a:srgbClr>
                </a:solidFill>
                <a:latin typeface="Arial" panose="020B0604020202020204"/>
                <a:ea typeface="Arial" panose="020B0604020202020204"/>
                <a:cs typeface="Arial" panose="020B0604020202020204"/>
                <a:sym typeface="+mn-ea"/>
              </a:rPr>
              <a:t>emulsion</a:t>
            </a:r>
            <a:r>
              <a:rPr b="1" kern="0" spc="60" dirty="0">
                <a:solidFill>
                  <a:srgbClr val="000000">
                    <a:alpha val="100000"/>
                  </a:srgbClr>
                </a:solidFill>
                <a:latin typeface="Arial" panose="020B0604020202020204"/>
                <a:ea typeface="Arial" panose="020B0604020202020204"/>
                <a:cs typeface="Arial" panose="020B0604020202020204"/>
                <a:sym typeface="+mn-ea"/>
              </a:rPr>
              <a:t> </a:t>
            </a:r>
            <a:r>
              <a:rPr b="1" kern="0" spc="-30" dirty="0">
                <a:solidFill>
                  <a:srgbClr val="000000">
                    <a:alpha val="100000"/>
                  </a:srgbClr>
                </a:solidFill>
                <a:latin typeface="Arial" panose="020B0604020202020204"/>
                <a:ea typeface="Arial" panose="020B0604020202020204"/>
                <a:cs typeface="Arial" panose="020B0604020202020204"/>
                <a:sym typeface="+mn-ea"/>
              </a:rPr>
              <a:t>&amp;</a:t>
            </a:r>
            <a:r>
              <a:rPr b="1" kern="0" spc="30" dirty="0">
                <a:solidFill>
                  <a:srgbClr val="000000">
                    <a:alpha val="100000"/>
                  </a:srgbClr>
                </a:solidFill>
                <a:latin typeface="Arial" panose="020B0604020202020204"/>
                <a:ea typeface="Arial" panose="020B0604020202020204"/>
                <a:cs typeface="Arial" panose="020B0604020202020204"/>
                <a:sym typeface="+mn-ea"/>
              </a:rPr>
              <a:t> </a:t>
            </a:r>
            <a:r>
              <a:rPr b="1" kern="0" spc="-30" dirty="0">
                <a:solidFill>
                  <a:srgbClr val="000000">
                    <a:alpha val="100000"/>
                  </a:srgbClr>
                </a:solidFill>
                <a:latin typeface="Arial" panose="020B0604020202020204"/>
                <a:ea typeface="Arial" panose="020B0604020202020204"/>
                <a:cs typeface="Arial" panose="020B0604020202020204"/>
                <a:sym typeface="+mn-ea"/>
              </a:rPr>
              <a:t>skin</a:t>
            </a:r>
            <a:r>
              <a:rPr b="1" kern="0" spc="50" dirty="0">
                <a:solidFill>
                  <a:srgbClr val="000000">
                    <a:alpha val="100000"/>
                  </a:srgbClr>
                </a:solidFill>
                <a:latin typeface="Arial" panose="020B0604020202020204"/>
                <a:ea typeface="Arial" panose="020B0604020202020204"/>
                <a:cs typeface="Arial" panose="020B0604020202020204"/>
                <a:sym typeface="+mn-ea"/>
              </a:rPr>
              <a:t> </a:t>
            </a:r>
            <a:r>
              <a:rPr b="1" kern="0" spc="-30" dirty="0">
                <a:solidFill>
                  <a:srgbClr val="000000">
                    <a:alpha val="100000"/>
                  </a:srgbClr>
                </a:solidFill>
                <a:latin typeface="Arial" panose="020B0604020202020204"/>
                <a:ea typeface="Arial" panose="020B0604020202020204"/>
                <a:cs typeface="Arial" panose="020B0604020202020204"/>
                <a:sym typeface="+mn-ea"/>
              </a:rPr>
              <a:t>serum</a:t>
            </a:r>
            <a:endParaRPr lang="en-US" altLang="en-US" sz="1800" b="1" kern="0" dirty="0">
              <a:solidFill>
                <a:srgbClr val="000000">
                  <a:alpha val="100000"/>
                </a:srgbClr>
              </a:solidFill>
              <a:latin typeface="Arial" panose="020B0604020202020204"/>
              <a:ea typeface="Arial" panose="020B0604020202020204"/>
              <a:cs typeface="Arial" panose="020B0604020202020204"/>
            </a:endParaRPr>
          </a:p>
        </p:txBody>
      </p:sp>
      <p:pic>
        <p:nvPicPr>
          <p:cNvPr id="40" name="picture 40"/>
          <p:cNvPicPr>
            <a:picLocks noChangeAspect="1"/>
          </p:cNvPicPr>
          <p:nvPr/>
        </p:nvPicPr>
        <p:blipFill>
          <a:blip r:embed="rId2"/>
          <a:stretch>
            <a:fillRect/>
          </a:stretch>
        </p:blipFill>
        <p:spPr>
          <a:xfrm rot="21600000">
            <a:off x="7219274" y="4751799"/>
            <a:ext cx="1801874" cy="242999"/>
          </a:xfrm>
          <a:prstGeom prst="rect">
            <a:avLst/>
          </a:prstGeom>
        </p:spPr>
      </p:pic>
      <p:sp>
        <p:nvSpPr>
          <p:cNvPr id="41" name="textbox 41"/>
          <p:cNvSpPr/>
          <p:nvPr/>
        </p:nvSpPr>
        <p:spPr>
          <a:xfrm>
            <a:off x="469267" y="4600979"/>
            <a:ext cx="2275204" cy="149860"/>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975"/>
              </a:lnSpc>
            </a:pPr>
            <a:r>
              <a:rPr sz="800" kern="0" spc="-20" dirty="0">
                <a:solidFill>
                  <a:srgbClr val="000000">
                    <a:alpha val="100000"/>
                  </a:srgbClr>
                </a:solidFill>
                <a:latin typeface="Arial" panose="020B0604020202020204"/>
                <a:ea typeface="Arial" panose="020B0604020202020204"/>
                <a:cs typeface="Arial" panose="020B0604020202020204"/>
              </a:rPr>
              <a:t>(1):</a:t>
            </a:r>
            <a:r>
              <a:rPr sz="800" kern="0" spc="12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Rich</a:t>
            </a:r>
            <a:r>
              <a:rPr sz="800" kern="0" spc="5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lotion;</a:t>
            </a:r>
            <a:r>
              <a:rPr sz="800" kern="0" spc="4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(2):</a:t>
            </a:r>
            <a:r>
              <a:rPr sz="800" kern="0" spc="2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Skin</a:t>
            </a:r>
            <a:r>
              <a:rPr sz="800" kern="0" spc="6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Emulsion;</a:t>
            </a:r>
            <a:r>
              <a:rPr sz="800" kern="0" spc="4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(3):</a:t>
            </a:r>
            <a:r>
              <a:rPr sz="800" kern="0" spc="2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Skin</a:t>
            </a:r>
            <a:r>
              <a:rPr sz="800" kern="0" spc="30" dirty="0">
                <a:solidFill>
                  <a:srgbClr val="000000">
                    <a:alpha val="100000"/>
                  </a:srgbClr>
                </a:solidFill>
                <a:latin typeface="Arial" panose="020B0604020202020204"/>
                <a:ea typeface="Arial" panose="020B0604020202020204"/>
                <a:cs typeface="Arial" panose="020B0604020202020204"/>
              </a:rPr>
              <a:t> </a:t>
            </a:r>
            <a:r>
              <a:rPr sz="800" kern="0" spc="-20" dirty="0">
                <a:solidFill>
                  <a:srgbClr val="000000">
                    <a:alpha val="100000"/>
                  </a:srgbClr>
                </a:solidFill>
                <a:latin typeface="Arial" panose="020B0604020202020204"/>
                <a:ea typeface="Arial" panose="020B0604020202020204"/>
                <a:cs typeface="Arial" panose="020B0604020202020204"/>
              </a:rPr>
              <a:t>Serum</a:t>
            </a:r>
            <a:endParaRPr lang="en-US" alt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2"/>
          <p:cNvGraphicFramePr>
            <a:graphicFrameLocks noGrp="1"/>
          </p:cNvGraphicFramePr>
          <p:nvPr/>
        </p:nvGraphicFramePr>
        <p:xfrm>
          <a:off x="426666" y="1818694"/>
          <a:ext cx="7728585" cy="2070735"/>
        </p:xfrm>
        <a:graphic>
          <a:graphicData uri="http://schemas.openxmlformats.org/drawingml/2006/table">
            <a:tbl>
              <a:tblPr/>
              <a:tblGrid>
                <a:gridCol w="2682240">
                  <a:extLst>
                    <a:ext uri="{9D8B030D-6E8A-4147-A177-3AD203B41FA5}">
                      <a16:colId xmlns:a16="http://schemas.microsoft.com/office/drawing/2014/main" val="20000"/>
                    </a:ext>
                  </a:extLst>
                </a:gridCol>
                <a:gridCol w="2271395">
                  <a:extLst>
                    <a:ext uri="{9D8B030D-6E8A-4147-A177-3AD203B41FA5}">
                      <a16:colId xmlns:a16="http://schemas.microsoft.com/office/drawing/2014/main" val="20001"/>
                    </a:ext>
                  </a:extLst>
                </a:gridCol>
                <a:gridCol w="2774950">
                  <a:extLst>
                    <a:ext uri="{9D8B030D-6E8A-4147-A177-3AD203B41FA5}">
                      <a16:colId xmlns:a16="http://schemas.microsoft.com/office/drawing/2014/main" val="20002"/>
                    </a:ext>
                  </a:extLst>
                </a:gridCol>
              </a:tblGrid>
              <a:tr h="1002665">
                <a:tc>
                  <a:txBody>
                    <a:bodyPr/>
                    <a:lstStyle/>
                    <a:p>
                      <a:pPr algn="l" rtl="0" eaLnBrk="0">
                        <a:lnSpc>
                          <a:spcPct val="132000"/>
                        </a:lnSpc>
                      </a:pPr>
                      <a:endParaRPr lang="en-US" altLang="en-US" sz="1000" dirty="0"/>
                    </a:p>
                    <a:p>
                      <a:pPr algn="l" rtl="0" eaLnBrk="0">
                        <a:lnSpc>
                          <a:spcPct val="132000"/>
                        </a:lnSpc>
                      </a:pPr>
                      <a:endParaRPr lang="en-US" altLang="en-US" sz="1000" dirty="0"/>
                    </a:p>
                    <a:p>
                      <a:pPr algn="l" rtl="0" eaLnBrk="0">
                        <a:lnSpc>
                          <a:spcPct val="7000"/>
                        </a:lnSpc>
                      </a:pPr>
                      <a:endParaRPr lang="en-US" altLang="en-US" sz="100" dirty="0"/>
                    </a:p>
                    <a:p>
                      <a:pPr marL="363220" algn="l" rtl="0" eaLnBrk="0">
                        <a:lnSpc>
                          <a:spcPts val="1525"/>
                        </a:lnSpc>
                      </a:pPr>
                      <a:r>
                        <a:rPr lang="en-US" altLang="zh-CN" sz="1200" i="1" kern="0" spc="-40" dirty="0">
                          <a:solidFill>
                            <a:srgbClr val="000000">
                              <a:alpha val="100000"/>
                            </a:srgbClr>
                          </a:solidFill>
                          <a:latin typeface="Microsoft YaHei"/>
                          <a:ea typeface="Microsoft YaHei"/>
                          <a:cs typeface="Microsoft YaHei"/>
                        </a:rPr>
                        <a:t>Produk </a:t>
                      </a:r>
                      <a:r>
                        <a:rPr sz="1200" i="1" kern="0" spc="-40" dirty="0">
                          <a:solidFill>
                            <a:srgbClr val="000000">
                              <a:alpha val="100000"/>
                            </a:srgbClr>
                          </a:solidFill>
                          <a:latin typeface="Microsoft YaHei"/>
                          <a:ea typeface="Microsoft YaHei"/>
                          <a:cs typeface="Microsoft YaHei"/>
                        </a:rPr>
                        <a:t>SwissMicrobiome</a:t>
                      </a:r>
                      <a:r>
                        <a:rPr sz="1200" i="1" kern="0" spc="-50" baseline="46000" dirty="0">
                          <a:solidFill>
                            <a:srgbClr val="000000">
                              <a:alpha val="100000"/>
                            </a:srgbClr>
                          </a:solidFill>
                          <a:latin typeface="Microsoft YaHei"/>
                          <a:ea typeface="Microsoft YaHei"/>
                          <a:cs typeface="Microsoft YaHei"/>
                        </a:rPr>
                        <a:t>®</a:t>
                      </a:r>
                      <a:r>
                        <a:rPr sz="700" kern="0" spc="60" dirty="0">
                          <a:solidFill>
                            <a:srgbClr val="000000">
                              <a:alpha val="100000"/>
                            </a:srgbClr>
                          </a:solidFill>
                          <a:latin typeface="Microsoft YaHei"/>
                          <a:ea typeface="Microsoft YaHei"/>
                          <a:cs typeface="Microsoft YaHei"/>
                        </a:rPr>
                        <a:t> </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49000"/>
                        </a:lnSpc>
                      </a:pPr>
                      <a:endParaRPr lang="en-US" altLang="en-US" sz="1000" dirty="0"/>
                    </a:p>
                    <a:p>
                      <a:pPr algn="l" rtl="0" eaLnBrk="0">
                        <a:lnSpc>
                          <a:spcPct val="7000"/>
                        </a:lnSpc>
                      </a:pPr>
                      <a:endParaRPr lang="en-US" altLang="en-US" sz="100" dirty="0"/>
                    </a:p>
                    <a:p>
                      <a:pPr marL="183515" algn="ctr" rtl="0" eaLnBrk="0">
                        <a:lnSpc>
                          <a:spcPts val="1450"/>
                        </a:lnSpc>
                      </a:pPr>
                      <a:r>
                        <a:rPr lang="en-US" altLang="zh-CN" sz="1100" dirty="0"/>
                        <a:t>Toleransi setelah penyerapan</a:t>
                      </a:r>
                    </a:p>
                    <a:p>
                      <a:pPr marL="183515" algn="ctr" rtl="0" eaLnBrk="0">
                        <a:lnSpc>
                          <a:spcPts val="1450"/>
                        </a:lnSpc>
                      </a:pPr>
                      <a:r>
                        <a:rPr lang="en-US" altLang="zh-CN" sz="1100" dirty="0"/>
                        <a:t>(1</a:t>
                      </a:r>
                      <a:r>
                        <a:rPr lang="zh-CN" altLang="en-US" sz="1100" dirty="0"/>
                        <a:t>= </a:t>
                      </a:r>
                      <a:r>
                        <a:rPr lang="en-US" altLang="zh-CN" sz="1100" dirty="0"/>
                        <a:t>sangat bagus /</a:t>
                      </a:r>
                    </a:p>
                    <a:p>
                      <a:pPr marL="183515" algn="ctr" rtl="0" eaLnBrk="0">
                        <a:lnSpc>
                          <a:spcPts val="1450"/>
                        </a:lnSpc>
                      </a:pPr>
                      <a:r>
                        <a:rPr lang="en-US" altLang="zh-CN" sz="1100" dirty="0"/>
                        <a:t>4 </a:t>
                      </a:r>
                      <a:r>
                        <a:rPr lang="zh-CN" altLang="en-US" sz="1100" dirty="0"/>
                        <a:t>= </a:t>
                      </a:r>
                      <a:r>
                        <a:rPr lang="en-US" altLang="zh-CN" sz="1100" dirty="0"/>
                        <a:t>tidak baik)</a:t>
                      </a:r>
                      <a:endParaRPr lang="en-US" altLang="en-US" sz="11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4000"/>
                        </a:lnSpc>
                      </a:pPr>
                      <a:endParaRPr lang="en-US" altLang="en-US" sz="1000" dirty="0"/>
                    </a:p>
                    <a:p>
                      <a:pPr algn="l" rtl="0" eaLnBrk="0">
                        <a:lnSpc>
                          <a:spcPct val="105000"/>
                        </a:lnSpc>
                      </a:pPr>
                      <a:endParaRPr lang="en-US" altLang="en-US" sz="1000" dirty="0"/>
                    </a:p>
                    <a:p>
                      <a:pPr algn="l" rtl="0" eaLnBrk="0">
                        <a:lnSpc>
                          <a:spcPct val="7000"/>
                        </a:lnSpc>
                      </a:pPr>
                      <a:endParaRPr lang="en-US" altLang="en-US" sz="100" dirty="0"/>
                    </a:p>
                    <a:p>
                      <a:pPr marL="385445" algn="ctr" rtl="0" eaLnBrk="0">
                        <a:lnSpc>
                          <a:spcPts val="1450"/>
                        </a:lnSpc>
                      </a:pPr>
                      <a:r>
                        <a:rPr lang="en-US" altLang="zh-CN" sz="1100" dirty="0"/>
                        <a:t>Tolerabilitas yang sangat baik / baik</a:t>
                      </a:r>
                    </a:p>
                    <a:p>
                      <a:pPr marL="385445" algn="ctr" rtl="0" eaLnBrk="0">
                        <a:lnSpc>
                          <a:spcPts val="1450"/>
                        </a:lnSpc>
                      </a:pPr>
                      <a:r>
                        <a:rPr lang="en-US" altLang="zh-CN" sz="1100" dirty="0"/>
                        <a:t>(% subjek)</a:t>
                      </a:r>
                      <a:endParaRPr lang="en-US" altLang="en-US" sz="11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0"/>
                  </a:ext>
                </a:extLst>
              </a:tr>
              <a:tr h="331470">
                <a:tc>
                  <a:txBody>
                    <a:bodyPr/>
                    <a:lstStyle/>
                    <a:p>
                      <a:pPr algn="l" rtl="0" eaLnBrk="0">
                        <a:lnSpc>
                          <a:spcPct val="118000"/>
                        </a:lnSpc>
                      </a:pPr>
                      <a:endParaRPr lang="en-US" altLang="en-US" sz="400" dirty="0"/>
                    </a:p>
                    <a:p>
                      <a:pPr marL="913130" algn="l" rtl="0" eaLnBrk="0">
                        <a:lnSpc>
                          <a:spcPts val="1465"/>
                        </a:lnSpc>
                        <a:spcBef>
                          <a:spcPts val="5"/>
                        </a:spcBef>
                      </a:pPr>
                      <a:r>
                        <a:rPr sz="1200" b="1" kern="0" spc="-30" dirty="0">
                          <a:solidFill>
                            <a:srgbClr val="000000">
                              <a:alpha val="100000"/>
                            </a:srgbClr>
                          </a:solidFill>
                          <a:latin typeface="Arial" panose="020B0604020202020204"/>
                          <a:ea typeface="Arial" panose="020B0604020202020204"/>
                          <a:cs typeface="Arial" panose="020B0604020202020204"/>
                        </a:rPr>
                        <a:t>Rich</a:t>
                      </a:r>
                      <a:r>
                        <a:rPr sz="1200" b="1" kern="0" spc="110" dirty="0">
                          <a:solidFill>
                            <a:srgbClr val="000000">
                              <a:alpha val="100000"/>
                            </a:srgbClr>
                          </a:solidFill>
                          <a:latin typeface="Arial" panose="020B0604020202020204"/>
                          <a:ea typeface="Arial" panose="020B0604020202020204"/>
                          <a:cs typeface="Arial" panose="020B0604020202020204"/>
                        </a:rPr>
                        <a:t> </a:t>
                      </a:r>
                      <a:r>
                        <a:rPr sz="1200" b="1" kern="0" spc="-30" dirty="0">
                          <a:solidFill>
                            <a:srgbClr val="000000">
                              <a:alpha val="100000"/>
                            </a:srgbClr>
                          </a:solidFill>
                          <a:latin typeface="Arial" panose="020B0604020202020204"/>
                          <a:ea typeface="Arial" panose="020B0604020202020204"/>
                          <a:cs typeface="Arial" panose="020B0604020202020204"/>
                        </a:rPr>
                        <a:t>lotion</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4000"/>
                        </a:lnSpc>
                      </a:pPr>
                      <a:endParaRPr lang="en-US" altLang="en-US" sz="700" dirty="0"/>
                    </a:p>
                    <a:p>
                      <a:pPr marL="956310" algn="l" rtl="0" eaLnBrk="0">
                        <a:lnSpc>
                          <a:spcPct val="80000"/>
                        </a:lnSpc>
                        <a:spcBef>
                          <a:spcPts val="5"/>
                        </a:spcBef>
                      </a:pPr>
                      <a:r>
                        <a:rPr sz="1200" kern="0" spc="-30" dirty="0">
                          <a:solidFill>
                            <a:srgbClr val="000000">
                              <a:alpha val="100000"/>
                            </a:srgbClr>
                          </a:solidFill>
                          <a:latin typeface="Arial" panose="020B0604020202020204"/>
                          <a:ea typeface="Arial" panose="020B0604020202020204"/>
                          <a:cs typeface="Arial" panose="020B0604020202020204"/>
                        </a:rPr>
                        <a:t>1,59</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04000"/>
                        </a:lnSpc>
                      </a:pPr>
                      <a:endParaRPr lang="en-US" altLang="en-US" sz="700" dirty="0"/>
                    </a:p>
                    <a:p>
                      <a:pPr marL="1187450" algn="l" rtl="0" eaLnBrk="0">
                        <a:lnSpc>
                          <a:spcPct val="80000"/>
                        </a:lnSpc>
                        <a:spcBef>
                          <a:spcPts val="5"/>
                        </a:spcBef>
                      </a:pPr>
                      <a:r>
                        <a:rPr sz="1200" kern="0" spc="-20" dirty="0">
                          <a:solidFill>
                            <a:srgbClr val="000000">
                              <a:alpha val="100000"/>
                            </a:srgbClr>
                          </a:solidFill>
                          <a:latin typeface="Arial" panose="020B0604020202020204"/>
                          <a:ea typeface="Arial" panose="020B0604020202020204"/>
                          <a:cs typeface="Arial" panose="020B0604020202020204"/>
                        </a:rPr>
                        <a:t>87,9</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384810">
                <a:tc>
                  <a:txBody>
                    <a:bodyPr/>
                    <a:lstStyle/>
                    <a:p>
                      <a:pPr algn="l" rtl="0" eaLnBrk="0">
                        <a:lnSpc>
                          <a:spcPct val="110000"/>
                        </a:lnSpc>
                      </a:pPr>
                      <a:endParaRPr lang="en-US" altLang="en-US" sz="800" dirty="0"/>
                    </a:p>
                    <a:p>
                      <a:pPr marL="780415" algn="l" rtl="0" eaLnBrk="0">
                        <a:lnSpc>
                          <a:spcPct val="82000"/>
                        </a:lnSpc>
                        <a:spcBef>
                          <a:spcPts val="0"/>
                        </a:spcBef>
                      </a:pPr>
                      <a:r>
                        <a:rPr sz="1200" b="1" kern="0" spc="-30" dirty="0">
                          <a:solidFill>
                            <a:srgbClr val="000000">
                              <a:alpha val="100000"/>
                            </a:srgbClr>
                          </a:solidFill>
                          <a:latin typeface="Arial" panose="020B0604020202020204"/>
                          <a:ea typeface="Arial" panose="020B0604020202020204"/>
                          <a:cs typeface="Arial" panose="020B0604020202020204"/>
                        </a:rPr>
                        <a:t>Skin</a:t>
                      </a:r>
                      <a:r>
                        <a:rPr sz="1200" b="1" kern="0" spc="140" dirty="0">
                          <a:solidFill>
                            <a:srgbClr val="000000">
                              <a:alpha val="100000"/>
                            </a:srgbClr>
                          </a:solidFill>
                          <a:latin typeface="Arial" panose="020B0604020202020204"/>
                          <a:ea typeface="Arial" panose="020B0604020202020204"/>
                          <a:cs typeface="Arial" panose="020B0604020202020204"/>
                        </a:rPr>
                        <a:t> </a:t>
                      </a:r>
                      <a:r>
                        <a:rPr sz="1200" b="1" kern="0" spc="-30" dirty="0">
                          <a:solidFill>
                            <a:srgbClr val="000000">
                              <a:alpha val="100000"/>
                            </a:srgbClr>
                          </a:solidFill>
                          <a:latin typeface="Arial" panose="020B0604020202020204"/>
                          <a:ea typeface="Arial" panose="020B0604020202020204"/>
                          <a:cs typeface="Arial" panose="020B0604020202020204"/>
                        </a:rPr>
                        <a:t>Emulsion</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900" dirty="0"/>
                    </a:p>
                    <a:p>
                      <a:pPr algn="l" rtl="0" eaLnBrk="0">
                        <a:lnSpc>
                          <a:spcPct val="7000"/>
                        </a:lnSpc>
                      </a:pPr>
                      <a:endParaRPr lang="en-US" altLang="en-US" sz="100" dirty="0"/>
                    </a:p>
                    <a:p>
                      <a:pPr marL="956310" algn="l" rtl="0" eaLnBrk="0">
                        <a:lnSpc>
                          <a:spcPct val="80000"/>
                        </a:lnSpc>
                      </a:pPr>
                      <a:r>
                        <a:rPr sz="1200" kern="0" spc="-30" dirty="0">
                          <a:solidFill>
                            <a:srgbClr val="000000">
                              <a:alpha val="100000"/>
                            </a:srgbClr>
                          </a:solidFill>
                          <a:latin typeface="Arial" panose="020B0604020202020204"/>
                          <a:ea typeface="Arial" panose="020B0604020202020204"/>
                          <a:cs typeface="Arial" panose="020B0604020202020204"/>
                        </a:rPr>
                        <a:t>1,60</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rtl="0" eaLnBrk="0">
                        <a:lnSpc>
                          <a:spcPct val="100000"/>
                        </a:lnSpc>
                      </a:pPr>
                      <a:endParaRPr lang="en-US" altLang="en-US" sz="900" dirty="0"/>
                    </a:p>
                    <a:p>
                      <a:pPr algn="l" rtl="0" eaLnBrk="0">
                        <a:lnSpc>
                          <a:spcPct val="7000"/>
                        </a:lnSpc>
                      </a:pPr>
                      <a:endParaRPr lang="en-US" altLang="en-US" sz="100" dirty="0"/>
                    </a:p>
                    <a:p>
                      <a:pPr marL="1187450" algn="l" rtl="0" eaLnBrk="0">
                        <a:lnSpc>
                          <a:spcPct val="80000"/>
                        </a:lnSpc>
                      </a:pPr>
                      <a:r>
                        <a:rPr sz="1200" kern="0" spc="-20" dirty="0">
                          <a:solidFill>
                            <a:srgbClr val="000000">
                              <a:alpha val="100000"/>
                            </a:srgbClr>
                          </a:solidFill>
                          <a:latin typeface="Arial" panose="020B0604020202020204"/>
                          <a:ea typeface="Arial" panose="020B0604020202020204"/>
                          <a:cs typeface="Arial" panose="020B0604020202020204"/>
                        </a:rPr>
                        <a:t>86,4</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2"/>
                  </a:ext>
                </a:extLst>
              </a:tr>
              <a:tr h="351790">
                <a:tc>
                  <a:txBody>
                    <a:bodyPr/>
                    <a:lstStyle/>
                    <a:p>
                      <a:pPr algn="l" rtl="0" eaLnBrk="0">
                        <a:lnSpc>
                          <a:spcPct val="107000"/>
                        </a:lnSpc>
                      </a:pPr>
                      <a:endParaRPr lang="en-US" altLang="en-US" sz="700" dirty="0"/>
                    </a:p>
                    <a:p>
                      <a:pPr algn="l" rtl="0" eaLnBrk="0">
                        <a:lnSpc>
                          <a:spcPct val="6000"/>
                        </a:lnSpc>
                      </a:pPr>
                      <a:endParaRPr lang="en-US" altLang="en-US" sz="100" dirty="0"/>
                    </a:p>
                    <a:p>
                      <a:pPr marL="878840" algn="l" rtl="0" eaLnBrk="0">
                        <a:lnSpc>
                          <a:spcPct val="82000"/>
                        </a:lnSpc>
                      </a:pPr>
                      <a:r>
                        <a:rPr sz="1200" b="1" kern="0" spc="-20" dirty="0">
                          <a:solidFill>
                            <a:srgbClr val="000000">
                              <a:alpha val="100000"/>
                            </a:srgbClr>
                          </a:solidFill>
                          <a:latin typeface="Arial" panose="020B0604020202020204"/>
                          <a:ea typeface="Arial" panose="020B0604020202020204"/>
                          <a:cs typeface="Arial" panose="020B0604020202020204"/>
                        </a:rPr>
                        <a:t>Skin</a:t>
                      </a:r>
                      <a:r>
                        <a:rPr sz="1200" b="1" kern="0" spc="80" dirty="0">
                          <a:solidFill>
                            <a:srgbClr val="000000">
                              <a:alpha val="100000"/>
                            </a:srgbClr>
                          </a:solidFill>
                          <a:latin typeface="Arial" panose="020B0604020202020204"/>
                          <a:ea typeface="Arial" panose="020B0604020202020204"/>
                          <a:cs typeface="Arial" panose="020B0604020202020204"/>
                        </a:rPr>
                        <a:t> </a:t>
                      </a:r>
                      <a:r>
                        <a:rPr sz="1200" b="1" kern="0" spc="-20" dirty="0">
                          <a:solidFill>
                            <a:srgbClr val="000000">
                              <a:alpha val="100000"/>
                            </a:srgbClr>
                          </a:solidFill>
                          <a:latin typeface="Arial" panose="020B0604020202020204"/>
                          <a:ea typeface="Arial" panose="020B0604020202020204"/>
                          <a:cs typeface="Arial" panose="020B0604020202020204"/>
                        </a:rPr>
                        <a:t>Serum</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1000"/>
                        </a:lnSpc>
                      </a:pPr>
                      <a:endParaRPr lang="en-US" altLang="en-US" sz="700" dirty="0"/>
                    </a:p>
                    <a:p>
                      <a:pPr marL="956310" algn="l" rtl="0" eaLnBrk="0">
                        <a:lnSpc>
                          <a:spcPct val="80000"/>
                        </a:lnSpc>
                        <a:spcBef>
                          <a:spcPts val="5"/>
                        </a:spcBef>
                      </a:pPr>
                      <a:r>
                        <a:rPr sz="1200" kern="0" spc="-30" dirty="0">
                          <a:solidFill>
                            <a:srgbClr val="000000">
                              <a:alpha val="100000"/>
                            </a:srgbClr>
                          </a:solidFill>
                          <a:latin typeface="Arial" panose="020B0604020202020204"/>
                          <a:ea typeface="Arial" panose="020B0604020202020204"/>
                          <a:cs typeface="Arial" panose="020B0604020202020204"/>
                        </a:rPr>
                        <a:t>1,58</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rtl="0" eaLnBrk="0">
                        <a:lnSpc>
                          <a:spcPct val="111000"/>
                        </a:lnSpc>
                      </a:pPr>
                      <a:endParaRPr lang="en-US" altLang="en-US" sz="700" dirty="0"/>
                    </a:p>
                    <a:p>
                      <a:pPr marL="1187450" algn="l" rtl="0" eaLnBrk="0">
                        <a:lnSpc>
                          <a:spcPct val="80000"/>
                        </a:lnSpc>
                        <a:spcBef>
                          <a:spcPts val="5"/>
                        </a:spcBef>
                      </a:pPr>
                      <a:r>
                        <a:rPr sz="1200" kern="0" spc="-20" dirty="0">
                          <a:solidFill>
                            <a:srgbClr val="000000">
                              <a:alpha val="100000"/>
                            </a:srgbClr>
                          </a:solidFill>
                          <a:latin typeface="Arial" panose="020B0604020202020204"/>
                          <a:ea typeface="Arial" panose="020B0604020202020204"/>
                          <a:cs typeface="Arial" panose="020B0604020202020204"/>
                        </a:rPr>
                        <a:t>88,6</a:t>
                      </a:r>
                      <a:endParaRPr lang="en-US" altLang="en-US" sz="1200" dirty="0"/>
                    </a:p>
                  </a:txBody>
                  <a:tcPr marL="0" marR="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bl>
          </a:graphicData>
        </a:graphic>
      </p:graphicFrame>
      <p:sp>
        <p:nvSpPr>
          <p:cNvPr id="43" name="textbox 43"/>
          <p:cNvSpPr/>
          <p:nvPr/>
        </p:nvSpPr>
        <p:spPr>
          <a:xfrm>
            <a:off x="0" y="25"/>
            <a:ext cx="9144000" cy="511175"/>
          </a:xfrm>
          <a:prstGeom prst="rect">
            <a:avLst/>
          </a:prstGeom>
          <a:solidFill>
            <a:srgbClr val="AED9DC"/>
          </a:solidFill>
        </p:spPr>
        <p:txBody>
          <a:bodyPr vert="horz" wrap="square" lIns="0" tIns="0" rIns="0" bIns="0"/>
          <a:lstStyle/>
          <a:p>
            <a:pPr algn="l" rtl="0" eaLnBrk="0">
              <a:lnSpc>
                <a:spcPct val="114000"/>
              </a:lnSpc>
            </a:pPr>
            <a:endParaRPr lang="en-US" altLang="en-US" sz="1000" dirty="0"/>
          </a:p>
          <a:p>
            <a:pPr marL="365125" algn="l" rtl="0" eaLnBrk="0">
              <a:lnSpc>
                <a:spcPct val="78000"/>
              </a:lnSpc>
              <a:spcBef>
                <a:spcPts val="0"/>
              </a:spcBef>
            </a:pPr>
            <a:r>
              <a:rPr sz="1400" b="1" kern="0" spc="-30" dirty="0">
                <a:solidFill>
                  <a:srgbClr val="000000">
                    <a:alpha val="100000"/>
                  </a:srgbClr>
                </a:solidFill>
                <a:latin typeface="Arial" panose="020B0604020202020204"/>
                <a:ea typeface="Arial" panose="020B0604020202020204"/>
                <a:cs typeface="Arial" panose="020B0604020202020204"/>
              </a:rPr>
              <a:t>Tolera</a:t>
            </a:r>
            <a:r>
              <a:rPr lang="en-US" altLang="zh-CN" sz="1400" b="1" kern="0" spc="-30" dirty="0">
                <a:solidFill>
                  <a:srgbClr val="000000">
                    <a:alpha val="100000"/>
                  </a:srgbClr>
                </a:solidFill>
                <a:latin typeface="Arial" panose="020B0604020202020204"/>
                <a:ea typeface="Arial" panose="020B0604020202020204"/>
                <a:cs typeface="Arial" panose="020B0604020202020204"/>
              </a:rPr>
              <a:t>bilitas Produk</a:t>
            </a:r>
            <a:endParaRPr lang="en-US" altLang="en-US" sz="1400" dirty="0"/>
          </a:p>
        </p:txBody>
      </p:sp>
      <p:sp>
        <p:nvSpPr>
          <p:cNvPr id="44" name="textbox 44"/>
          <p:cNvSpPr/>
          <p:nvPr/>
        </p:nvSpPr>
        <p:spPr>
          <a:xfrm>
            <a:off x="353596" y="804695"/>
            <a:ext cx="4822190" cy="641350"/>
          </a:xfrm>
          <a:prstGeom prst="rect">
            <a:avLst/>
          </a:prstGeom>
        </p:spPr>
        <p:txBody>
          <a:bodyPr vert="horz" wrap="square" lIns="0" tIns="0" rIns="0" bIns="0"/>
          <a:lstStyle/>
          <a:p>
            <a:pPr algn="l" rtl="0" eaLnBrk="0">
              <a:lnSpc>
                <a:spcPct val="90000"/>
              </a:lnSpc>
            </a:pPr>
            <a:endParaRPr lang="en-US" altLang="en-US" sz="100" dirty="0"/>
          </a:p>
          <a:p>
            <a:pPr marL="15875" indent="-3175" algn="l" rtl="0" eaLnBrk="0">
              <a:lnSpc>
                <a:spcPct val="112000"/>
              </a:lnSpc>
            </a:pPr>
            <a:r>
              <a:rPr sz="1800" b="1" kern="0" spc="-10" dirty="0">
                <a:solidFill>
                  <a:srgbClr val="000000">
                    <a:alpha val="100000"/>
                  </a:srgbClr>
                </a:solidFill>
                <a:latin typeface="Arial" panose="020B0604020202020204"/>
                <a:ea typeface="Arial" panose="020B0604020202020204"/>
                <a:cs typeface="Arial" panose="020B0604020202020204"/>
              </a:rPr>
              <a:t>To</a:t>
            </a:r>
            <a:r>
              <a:rPr lang="en-US" altLang="zh-CN" sz="1800" b="1" kern="0" spc="-10" dirty="0">
                <a:solidFill>
                  <a:srgbClr val="000000">
                    <a:alpha val="100000"/>
                  </a:srgbClr>
                </a:solidFill>
                <a:latin typeface="Arial" panose="020B0604020202020204"/>
                <a:ea typeface="Arial" panose="020B0604020202020204"/>
                <a:cs typeface="Arial" panose="020B0604020202020204"/>
              </a:rPr>
              <a:t>lerabilitas</a:t>
            </a:r>
            <a:r>
              <a:rPr sz="1800" b="1" kern="0" spc="40" dirty="0">
                <a:solidFill>
                  <a:srgbClr val="000000">
                    <a:alpha val="100000"/>
                  </a:srgbClr>
                </a:solidFill>
                <a:latin typeface="Arial" panose="020B0604020202020204"/>
                <a:ea typeface="Arial" panose="020B0604020202020204"/>
                <a:cs typeface="Arial" panose="020B0604020202020204"/>
              </a:rPr>
              <a:t> </a:t>
            </a:r>
            <a:r>
              <a:rPr sz="1800" b="1" kern="0" spc="-10" dirty="0">
                <a:solidFill>
                  <a:srgbClr val="000000">
                    <a:alpha val="100000"/>
                  </a:srgbClr>
                </a:solidFill>
                <a:latin typeface="Arial" panose="020B0604020202020204"/>
                <a:ea typeface="Arial" panose="020B0604020202020204"/>
                <a:cs typeface="Arial" panose="020B0604020202020204"/>
              </a:rPr>
              <a:t>SwissMi</a:t>
            </a:r>
            <a:r>
              <a:rPr sz="1800" b="1" kern="0" spc="-20" dirty="0">
                <a:solidFill>
                  <a:srgbClr val="000000">
                    <a:alpha val="100000"/>
                  </a:srgbClr>
                </a:solidFill>
                <a:latin typeface="Arial" panose="020B0604020202020204"/>
                <a:ea typeface="Arial" panose="020B0604020202020204"/>
                <a:cs typeface="Arial" panose="020B0604020202020204"/>
              </a:rPr>
              <a:t>crobiome</a:t>
            </a:r>
            <a:r>
              <a:rPr sz="1800" b="1" kern="0" spc="-20" baseline="38000" dirty="0">
                <a:solidFill>
                  <a:srgbClr val="000000">
                    <a:alpha val="100000"/>
                  </a:srgbClr>
                </a:solidFill>
                <a:latin typeface="Arial" panose="020B0604020202020204"/>
                <a:ea typeface="Arial" panose="020B0604020202020204"/>
                <a:cs typeface="Arial" panose="020B0604020202020204"/>
              </a:rPr>
              <a:t>®</a:t>
            </a:r>
            <a:r>
              <a:rPr sz="1100" b="1" kern="0" spc="300" dirty="0">
                <a:solidFill>
                  <a:srgbClr val="000000">
                    <a:alpha val="100000"/>
                  </a:srgbClr>
                </a:solidFill>
                <a:latin typeface="Arial" panose="020B0604020202020204"/>
                <a:ea typeface="Arial" panose="020B0604020202020204"/>
                <a:cs typeface="Arial" panose="020B0604020202020204"/>
              </a:rPr>
              <a:t> </a:t>
            </a:r>
          </a:p>
          <a:p>
            <a:pPr marL="15875" indent="-3175" algn="l" rtl="0" eaLnBrk="0">
              <a:lnSpc>
                <a:spcPct val="112000"/>
              </a:lnSpc>
            </a:pPr>
            <a:r>
              <a:rPr sz="1800" b="1" kern="0" spc="-20" dirty="0">
                <a:solidFill>
                  <a:srgbClr val="000000">
                    <a:alpha val="100000"/>
                  </a:srgbClr>
                </a:solidFill>
                <a:latin typeface="Arial" panose="020B0604020202020204"/>
                <a:ea typeface="Arial" panose="020B0604020202020204"/>
                <a:cs typeface="Arial" panose="020B0604020202020204"/>
              </a:rPr>
              <a:t>rich</a:t>
            </a:r>
            <a:r>
              <a:rPr sz="1800" b="1" kern="0" spc="100" dirty="0">
                <a:solidFill>
                  <a:srgbClr val="000000">
                    <a:alpha val="100000"/>
                  </a:srgbClr>
                </a:solidFill>
                <a:latin typeface="Arial" panose="020B0604020202020204"/>
                <a:ea typeface="Arial" panose="020B0604020202020204"/>
                <a:cs typeface="Arial" panose="020B0604020202020204"/>
              </a:rPr>
              <a:t> </a:t>
            </a:r>
            <a:r>
              <a:rPr sz="1800" b="1" kern="0" spc="-20" dirty="0">
                <a:solidFill>
                  <a:srgbClr val="000000">
                    <a:alpha val="100000"/>
                  </a:srgbClr>
                </a:solidFill>
                <a:latin typeface="Arial" panose="020B0604020202020204"/>
                <a:ea typeface="Arial" panose="020B0604020202020204"/>
                <a:cs typeface="Arial" panose="020B0604020202020204"/>
              </a:rPr>
              <a:t>lotion,</a:t>
            </a:r>
            <a:r>
              <a:rPr sz="1800" b="1" kern="0" spc="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skin</a:t>
            </a:r>
            <a:r>
              <a:rPr sz="1800" b="1" kern="0" spc="13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emulsion</a:t>
            </a:r>
            <a:r>
              <a:rPr sz="1800" b="1" kern="0" spc="6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&amp;</a:t>
            </a:r>
            <a:r>
              <a:rPr sz="1800" b="1" kern="0" spc="3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skin</a:t>
            </a:r>
            <a:r>
              <a:rPr sz="1800" b="1" kern="0" spc="50" dirty="0">
                <a:solidFill>
                  <a:srgbClr val="000000">
                    <a:alpha val="100000"/>
                  </a:srgbClr>
                </a:solidFill>
                <a:latin typeface="Arial" panose="020B0604020202020204"/>
                <a:ea typeface="Arial" panose="020B0604020202020204"/>
                <a:cs typeface="Arial" panose="020B0604020202020204"/>
              </a:rPr>
              <a:t> </a:t>
            </a:r>
            <a:r>
              <a:rPr sz="1800" b="1" kern="0" spc="-30" dirty="0">
                <a:solidFill>
                  <a:srgbClr val="000000">
                    <a:alpha val="100000"/>
                  </a:srgbClr>
                </a:solidFill>
                <a:latin typeface="Arial" panose="020B0604020202020204"/>
                <a:ea typeface="Arial" panose="020B0604020202020204"/>
                <a:cs typeface="Arial" panose="020B0604020202020204"/>
              </a:rPr>
              <a:t>serum</a:t>
            </a:r>
            <a:endParaRPr lang="en-US" altLang="en-US" sz="1800" dirty="0"/>
          </a:p>
        </p:txBody>
      </p:sp>
      <p:pic>
        <p:nvPicPr>
          <p:cNvPr id="45" name="picture 45"/>
          <p:cNvPicPr>
            <a:picLocks noChangeAspect="1"/>
          </p:cNvPicPr>
          <p:nvPr/>
        </p:nvPicPr>
        <p:blipFill>
          <a:blip r:embed="rId2"/>
          <a:stretch>
            <a:fillRect/>
          </a:stretch>
        </p:blipFill>
        <p:spPr>
          <a:xfrm rot="21600000">
            <a:off x="7219274" y="4751799"/>
            <a:ext cx="1801874" cy="242999"/>
          </a:xfrm>
          <a:prstGeom prst="rect">
            <a:avLst/>
          </a:prstGeom>
        </p:spPr>
      </p:pic>
      <p:sp>
        <p:nvSpPr>
          <p:cNvPr id="46" name="textbox 46"/>
          <p:cNvSpPr/>
          <p:nvPr/>
        </p:nvSpPr>
        <p:spPr>
          <a:xfrm>
            <a:off x="438790" y="4627809"/>
            <a:ext cx="2687954" cy="149860"/>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975"/>
              </a:lnSpc>
            </a:pPr>
            <a:r>
              <a:rPr sz="800" kern="0" spc="-10" dirty="0">
                <a:solidFill>
                  <a:srgbClr val="000000">
                    <a:alpha val="100000"/>
                  </a:srgbClr>
                </a:solidFill>
                <a:latin typeface="Arial" panose="020B0604020202020204"/>
                <a:ea typeface="Arial" panose="020B0604020202020204"/>
                <a:cs typeface="Arial" panose="020B0604020202020204"/>
              </a:rPr>
              <a:t>2</a:t>
            </a:r>
            <a:r>
              <a:rPr lang="en-US" altLang="zh-CN" sz="800" kern="0" spc="-10" dirty="0">
                <a:solidFill>
                  <a:srgbClr val="000000">
                    <a:alpha val="100000"/>
                  </a:srgbClr>
                </a:solidFill>
                <a:latin typeface="Arial" panose="020B0604020202020204"/>
                <a:ea typeface="Arial" panose="020B0604020202020204"/>
                <a:cs typeface="Arial" panose="020B0604020202020204"/>
              </a:rPr>
              <a:t>,1% subjek melaporkan efek samping seperti gatal atau kemerahan.</a:t>
            </a:r>
            <a:endParaRPr lang="en-US" altLang="en-US" sz="800" dirty="0"/>
          </a:p>
        </p:txBody>
      </p:sp>
      <p:sp>
        <p:nvSpPr>
          <p:cNvPr id="47" name="textbox 47"/>
          <p:cNvSpPr/>
          <p:nvPr/>
        </p:nvSpPr>
        <p:spPr>
          <a:xfrm>
            <a:off x="438750" y="4398392"/>
            <a:ext cx="3094158" cy="92168"/>
          </a:xfrm>
          <a:prstGeom prst="rect">
            <a:avLst/>
          </a:prstGeom>
        </p:spPr>
        <p:txBody>
          <a:bodyPr vert="horz" wrap="square" lIns="0" tIns="0" rIns="0" bIns="0"/>
          <a:lstStyle/>
          <a:p>
            <a:pPr algn="l" rtl="0" eaLnBrk="0">
              <a:lnSpc>
                <a:spcPct val="83000"/>
              </a:lnSpc>
            </a:pPr>
            <a:endParaRPr lang="en-US" altLang="en-US" sz="100" dirty="0"/>
          </a:p>
          <a:p>
            <a:pPr marL="12700" algn="l" rtl="0" eaLnBrk="0">
              <a:lnSpc>
                <a:spcPts val="975"/>
              </a:lnSpc>
            </a:pPr>
            <a:r>
              <a:rPr lang="en-US" altLang="zh-CN" sz="800" dirty="0"/>
              <a:t>86</a:t>
            </a:r>
            <a:r>
              <a:rPr lang="zh-CN" altLang="en-US" sz="800" dirty="0"/>
              <a:t>-</a:t>
            </a:r>
            <a:r>
              <a:rPr lang="en-US" altLang="zh-CN" sz="800" dirty="0"/>
              <a:t>89% subjek melaporkan "toleransi yang sangat baik atau baik".</a:t>
            </a:r>
            <a:endParaRPr lang="en-US" altLang="en-US" sz="8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883</Words>
  <Application>Microsoft Office PowerPoint</Application>
  <PresentationFormat>Affichage à l'écran (16:9)</PresentationFormat>
  <Paragraphs>397</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Microsoft YaHei</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SM_Skin Care User Study</dc:title>
  <dc:creator>Pierre Boeschlin</dc:creator>
  <cp:lastModifiedBy>Pierre Boeschlin</cp:lastModifiedBy>
  <cp:revision>1</cp:revision>
  <dcterms:created xsi:type="dcterms:W3CDTF">2024-10-22T15:25:23Z</dcterms:created>
  <dcterms:modified xsi:type="dcterms:W3CDTF">2024-10-23T11:54:15Z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wqlLaW5nc29mdCBQREYgdG8gV1BTIDkwQg</vt:lpwstr>
  </property>
  <property fmtid="{D5CDD505-2E9C-101B-9397-08002B2CF9AE}" pid="3" name="Created">
    <vt:filetime>2024-10-15T21:16:50Z</vt:filetime>
  </property>
  <property fmtid="{D5CDD505-2E9C-101B-9397-08002B2CF9AE}" pid="4" name="ICV">
    <vt:lpwstr/>
  </property>
  <property fmtid="{D5CDD505-2E9C-101B-9397-08002B2CF9AE}" pid="5" name="KSOProductBuildVer">
    <vt:lpwstr>1033-0.0.0.0</vt:lpwstr>
  </property>
</Properties>
</file>